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
      <p:font typeface="Bebas Neue"/>
      <p:regular r:id="rId37"/>
    </p:embeddedFont>
    <p:embeddedFont>
      <p:font typeface="Work Sans"/>
      <p:regular r:id="rId38"/>
      <p:bold r:id="rId39"/>
      <p:italic r:id="rId40"/>
      <p:boldItalic r:id="rId41"/>
    </p:embeddedFont>
    <p:embeddedFont>
      <p:font typeface="Roboto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ng-Kang K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5B1646-92B4-4FA1-BBB8-CC50C0F2C029}">
  <a:tblStyle styleId="{025B1646-92B4-4FA1-BBB8-CC50C0F2C02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20" Type="http://schemas.openxmlformats.org/officeDocument/2006/relationships/slide" Target="slides/slide13.xml"/><Relationship Id="rId42" Type="http://schemas.openxmlformats.org/officeDocument/2006/relationships/font" Target="fonts/RobotoLight-regular.fntdata"/><Relationship Id="rId41" Type="http://schemas.openxmlformats.org/officeDocument/2006/relationships/font" Target="fonts/WorkSans-boldItalic.fntdata"/><Relationship Id="rId22" Type="http://schemas.openxmlformats.org/officeDocument/2006/relationships/slide" Target="slides/slide15.xml"/><Relationship Id="rId44" Type="http://schemas.openxmlformats.org/officeDocument/2006/relationships/font" Target="fonts/RobotoLight-italic.fntdata"/><Relationship Id="rId21" Type="http://schemas.openxmlformats.org/officeDocument/2006/relationships/slide" Target="slides/slide14.xml"/><Relationship Id="rId43" Type="http://schemas.openxmlformats.org/officeDocument/2006/relationships/font" Target="fonts/RobotoLight-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BebasNeue-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WorkSans-bold.fntdata"/><Relationship Id="rId16" Type="http://schemas.openxmlformats.org/officeDocument/2006/relationships/slide" Target="slides/slide9.xml"/><Relationship Id="rId38" Type="http://schemas.openxmlformats.org/officeDocument/2006/relationships/font" Target="fonts/WorkSans-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8T21:38:26.447">
    <p:pos x="453" y="337"/>
    <p:text>Need to update VGG result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dcfec8e8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dcfec8e8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e16859a4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e16859a4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e16859a4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e16859a4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e16859a4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e16859a4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feature we are looking at is the color histogram. We used preprocessed, single channel image from training dataset and study the pixel value variation. To reduce the noise, we bin the values into 25 bins, and you can see on the screen for the same 5 vehicles that we can been studying. As you can see, all color histogram looks very similar, indicating this may not be a useful feature in our model.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e16859a4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2e16859a4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now look at SIFT feature. SIFT, or Scale Invariant Feature Transform, extracts keypoints and compute its descriptors. On the screen you can see how these feature visualized, again using the same vehicles we used before. Because every image has different number of keypoints, we will randomly select a number of features from each image, in our model we use 50, and build a sample subset. We then use K-Means to classify them into 200 clusters. We then go back to the original image, this time extract all keypoints, predict their cluster, and consolidate the result into histogram. This 200 bin histogram then becomes our feature vector.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e75448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e75448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have all the features, we then proceed with PCA and tSNE analysis. Since different feature has different size of components, we need to separate them into different PCA plots to see how they perform. </a:t>
            </a:r>
            <a:r>
              <a:rPr lang="en"/>
              <a:t>For example, while Daisy feature can get high explained variance with 150 components, </a:t>
            </a:r>
            <a:r>
              <a:rPr lang="en">
                <a:solidFill>
                  <a:schemeClr val="dk1"/>
                </a:solidFill>
              </a:rPr>
              <a:t>LBP and SIFT takes over 200 components to have high enough explained variance.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9ec9d3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9ec9d3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plot the 2-D PCA and tSNE. While the plot on the right hand side of the slides may not be readable to you, we would like to call out VGG and Daisy features. These two features appears to show clustering among classes, which is an indicator that they may be useful features to be used in our modeling.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86bc22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186bc22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Scott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modeling, we will use two classifiers, SVM and XGBoost. In our early on model building experiment, we experienced overfitting. One of our attempts to mitigate the issue was to increase the training dataset by increasing from existing 400 images per class, to 600 images per class. This did not seem to improve the validation accuracy, which lead us to believe that our issue may not be related to lack of data, but rather lack of relevant features in our model.</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e754482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e754482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Scott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feature vector building, we started with single feature, with HOG, SIFT, Haralick, color histogram, and LBP. None of these feature generated good accuracy, which we will see later in the combined result slide. We then tried the combined features including color histogram + SIFT + Daisy, and the validate accuracy result was around 60%. This is when we started to try to increase the size of the training set, but like I mentioned earlier, we did not observe an increase in accuracy. When we tried out the Daisy feature by itself, we started to see the validation accuracy increased to 68%. Lastly, we looked into other features that we can use, and eventually we identified VGG16 single feature gives us the best validation accuracy without overfitting.</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86bc226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86bc226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Leaving here as backup:</a:t>
            </a:r>
            <a:endParaRPr/>
          </a:p>
          <a:p>
            <a:pPr indent="0" lvl="0" marL="0" rtl="0" algn="l">
              <a:spcBef>
                <a:spcPts val="0"/>
              </a:spcBef>
              <a:spcAft>
                <a:spcPts val="0"/>
              </a:spcAft>
              <a:buClr>
                <a:schemeClr val="dk1"/>
              </a:buClr>
              <a:buSzPts val="1100"/>
              <a:buFont typeface="Arial"/>
              <a:buNone/>
            </a:pPr>
            <a:r>
              <a:rPr lang="en"/>
              <a:t>SIFT</a:t>
            </a:r>
            <a:endParaRPr/>
          </a:p>
          <a:p>
            <a:pPr indent="0" lvl="0" marL="0" rtl="0" algn="l">
              <a:spcBef>
                <a:spcPts val="0"/>
              </a:spcBef>
              <a:spcAft>
                <a:spcPts val="0"/>
              </a:spcAft>
              <a:buClr>
                <a:schemeClr val="dk1"/>
              </a:buClr>
              <a:buSzPts val="1100"/>
              <a:buFont typeface="Arial"/>
              <a:buNone/>
            </a:pPr>
            <a:r>
              <a:rPr lang="en"/>
              <a:t>Random selected features from 20 to 200. The result changed was not obvious. 50 provided slightly better result</a:t>
            </a:r>
            <a:endParaRPr/>
          </a:p>
          <a:p>
            <a:pPr indent="0" lvl="0" marL="0" rtl="0" algn="l">
              <a:spcBef>
                <a:spcPts val="0"/>
              </a:spcBef>
              <a:spcAft>
                <a:spcPts val="0"/>
              </a:spcAft>
              <a:buClr>
                <a:schemeClr val="dk1"/>
              </a:buClr>
              <a:buSzPts val="1100"/>
              <a:buFont typeface="Arial"/>
              <a:buNone/>
            </a:pPr>
            <a:r>
              <a:rPr lang="en"/>
              <a:t>Clustering from 200 to 2000. Modeling perform did not improve as clustering go beyond 200, and it took extensive time to fit K-means with 500+ clusters.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9ec9d3d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9ec9d3d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86bc224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186bc224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b="1" sz="14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0c846034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0c846034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f6fd639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f6fd639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Andrew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e16859a4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e16859a4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Andrew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e16859a4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e16859a4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86bc2267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86bc2267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9b7f5f3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19b7f5f3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86bc226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86bc226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b="1" sz="14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dcfec8e8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dcfec8e8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86bc2267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186bc2267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e16859a4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e16859a4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dcfec8e8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dcfec8e84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Steven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e582779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2e582779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86bc224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86bc224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flipH="1" rot="10800000">
            <a:off x="6423975" y="0"/>
            <a:ext cx="2004925" cy="2814075"/>
          </a:xfrm>
          <a:prstGeom prst="rect">
            <a:avLst/>
          </a:prstGeom>
          <a:noFill/>
          <a:ln>
            <a:noFill/>
          </a:ln>
        </p:spPr>
      </p:pic>
      <p:sp>
        <p:nvSpPr>
          <p:cNvPr id="10" name="Google Shape;10;p2"/>
          <p:cNvSpPr txBox="1"/>
          <p:nvPr>
            <p:ph type="ctrTitle"/>
          </p:nvPr>
        </p:nvSpPr>
        <p:spPr>
          <a:xfrm>
            <a:off x="715100" y="1126638"/>
            <a:ext cx="4032300" cy="19593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62075" y="4092650"/>
            <a:ext cx="2407500" cy="591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subTitle"/>
          </p:nvPr>
        </p:nvSpPr>
        <p:spPr>
          <a:xfrm>
            <a:off x="715100" y="407850"/>
            <a:ext cx="3867300" cy="293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Roboto Light"/>
                <a:ea typeface="Roboto Light"/>
                <a:cs typeface="Roboto Light"/>
                <a:sym typeface="Roboto Ligh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 name="Google Shape;13;p2"/>
          <p:cNvSpPr/>
          <p:nvPr/>
        </p:nvSpPr>
        <p:spPr>
          <a:xfrm>
            <a:off x="6423975" y="2809100"/>
            <a:ext cx="2004900" cy="794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1503900" y="1467175"/>
            <a:ext cx="6136200" cy="1526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0" name="Google Shape;60;p11"/>
          <p:cNvSpPr txBox="1"/>
          <p:nvPr>
            <p:ph idx="1" type="subTitle"/>
          </p:nvPr>
        </p:nvSpPr>
        <p:spPr>
          <a:xfrm>
            <a:off x="1503900" y="2993425"/>
            <a:ext cx="6136200" cy="38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1" name="Google Shape;61;p11"/>
          <p:cNvPicPr preferRelativeResize="0"/>
          <p:nvPr/>
        </p:nvPicPr>
        <p:blipFill>
          <a:blip r:embed="rId2">
            <a:alphaModFix/>
          </a:blip>
          <a:stretch>
            <a:fillRect/>
          </a:stretch>
        </p:blipFill>
        <p:spPr>
          <a:xfrm>
            <a:off x="1" y="4608500"/>
            <a:ext cx="9143997" cy="535000"/>
          </a:xfrm>
          <a:prstGeom prst="rect">
            <a:avLst/>
          </a:prstGeom>
          <a:noFill/>
          <a:ln>
            <a:noFill/>
          </a:ln>
        </p:spPr>
      </p:pic>
      <p:pic>
        <p:nvPicPr>
          <p:cNvPr id="62" name="Google Shape;62;p11"/>
          <p:cNvPicPr preferRelativeResize="0"/>
          <p:nvPr/>
        </p:nvPicPr>
        <p:blipFill>
          <a:blip r:embed="rId3">
            <a:alphaModFix/>
          </a:blip>
          <a:stretch>
            <a:fillRect/>
          </a:stretch>
        </p:blipFill>
        <p:spPr>
          <a:xfrm>
            <a:off x="0" y="0"/>
            <a:ext cx="9144003" cy="535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4" name="Shape 64"/>
        <p:cNvGrpSpPr/>
        <p:nvPr/>
      </p:nvGrpSpPr>
      <p:grpSpPr>
        <a:xfrm>
          <a:off x="0" y="0"/>
          <a:ext cx="0" cy="0"/>
          <a:chOff x="0" y="0"/>
          <a:chExt cx="0" cy="0"/>
        </a:xfrm>
      </p:grpSpPr>
      <p:pic>
        <p:nvPicPr>
          <p:cNvPr id="65" name="Google Shape;65;p13"/>
          <p:cNvPicPr preferRelativeResize="0"/>
          <p:nvPr/>
        </p:nvPicPr>
        <p:blipFill>
          <a:blip r:embed="rId2">
            <a:alphaModFix/>
          </a:blip>
          <a:stretch>
            <a:fillRect/>
          </a:stretch>
        </p:blipFill>
        <p:spPr>
          <a:xfrm flipH="1">
            <a:off x="1" y="2500"/>
            <a:ext cx="9143997" cy="324200"/>
          </a:xfrm>
          <a:prstGeom prst="rect">
            <a:avLst/>
          </a:prstGeom>
          <a:noFill/>
          <a:ln>
            <a:noFill/>
          </a:ln>
        </p:spPr>
      </p:pic>
      <p:sp>
        <p:nvSpPr>
          <p:cNvPr id="66" name="Google Shape;66;p13"/>
          <p:cNvSpPr txBox="1"/>
          <p:nvPr>
            <p:ph hasCustomPrompt="1" type="title"/>
          </p:nvPr>
        </p:nvSpPr>
        <p:spPr>
          <a:xfrm>
            <a:off x="720000" y="1425067"/>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 type="subTitle"/>
          </p:nvPr>
        </p:nvSpPr>
        <p:spPr>
          <a:xfrm>
            <a:off x="1452775" y="1710850"/>
            <a:ext cx="29289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3"/>
          <p:cNvSpPr txBox="1"/>
          <p:nvPr>
            <p:ph idx="2" type="subTitle"/>
          </p:nvPr>
        </p:nvSpPr>
        <p:spPr>
          <a:xfrm>
            <a:off x="1452775" y="1342450"/>
            <a:ext cx="29289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9" name="Google Shape;69;p13"/>
          <p:cNvSpPr txBox="1"/>
          <p:nvPr>
            <p:ph idx="3"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13"/>
          <p:cNvSpPr txBox="1"/>
          <p:nvPr>
            <p:ph hasCustomPrompt="1" idx="4" type="title"/>
          </p:nvPr>
        </p:nvSpPr>
        <p:spPr>
          <a:xfrm>
            <a:off x="717250" y="3729217"/>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5" type="subTitle"/>
          </p:nvPr>
        </p:nvSpPr>
        <p:spPr>
          <a:xfrm>
            <a:off x="1454925" y="4015100"/>
            <a:ext cx="29289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idx="6" type="subTitle"/>
          </p:nvPr>
        </p:nvSpPr>
        <p:spPr>
          <a:xfrm>
            <a:off x="1454925" y="3646700"/>
            <a:ext cx="29289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 name="Google Shape;73;p13"/>
          <p:cNvSpPr txBox="1"/>
          <p:nvPr>
            <p:ph hasCustomPrompt="1" idx="7" type="title"/>
          </p:nvPr>
        </p:nvSpPr>
        <p:spPr>
          <a:xfrm>
            <a:off x="720000" y="2577092"/>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8" type="subTitle"/>
          </p:nvPr>
        </p:nvSpPr>
        <p:spPr>
          <a:xfrm>
            <a:off x="1452775" y="2862975"/>
            <a:ext cx="29289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idx="9" type="subTitle"/>
          </p:nvPr>
        </p:nvSpPr>
        <p:spPr>
          <a:xfrm>
            <a:off x="1452775" y="2494575"/>
            <a:ext cx="29289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3"/>
          <p:cNvSpPr txBox="1"/>
          <p:nvPr>
            <p:ph hasCustomPrompt="1" idx="13" type="title"/>
          </p:nvPr>
        </p:nvSpPr>
        <p:spPr>
          <a:xfrm>
            <a:off x="4765750" y="1424967"/>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4" type="subTitle"/>
          </p:nvPr>
        </p:nvSpPr>
        <p:spPr>
          <a:xfrm>
            <a:off x="5504236" y="1710850"/>
            <a:ext cx="29247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15" type="subTitle"/>
          </p:nvPr>
        </p:nvSpPr>
        <p:spPr>
          <a:xfrm>
            <a:off x="5504236" y="1342450"/>
            <a:ext cx="29247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 name="Google Shape;79;p13"/>
          <p:cNvSpPr txBox="1"/>
          <p:nvPr>
            <p:ph hasCustomPrompt="1" idx="16" type="title"/>
          </p:nvPr>
        </p:nvSpPr>
        <p:spPr>
          <a:xfrm>
            <a:off x="4765750" y="3729317"/>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17" type="subTitle"/>
          </p:nvPr>
        </p:nvSpPr>
        <p:spPr>
          <a:xfrm>
            <a:off x="5502050" y="4015100"/>
            <a:ext cx="29247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18" type="subTitle"/>
          </p:nvPr>
        </p:nvSpPr>
        <p:spPr>
          <a:xfrm>
            <a:off x="5502050" y="3646700"/>
            <a:ext cx="29247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 name="Google Shape;82;p13"/>
          <p:cNvSpPr txBox="1"/>
          <p:nvPr>
            <p:ph hasCustomPrompt="1" idx="19" type="title"/>
          </p:nvPr>
        </p:nvSpPr>
        <p:spPr>
          <a:xfrm>
            <a:off x="4765750" y="2577192"/>
            <a:ext cx="737700" cy="32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20" type="subTitle"/>
          </p:nvPr>
        </p:nvSpPr>
        <p:spPr>
          <a:xfrm>
            <a:off x="5504236" y="2862975"/>
            <a:ext cx="29247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21" type="subTitle"/>
          </p:nvPr>
        </p:nvSpPr>
        <p:spPr>
          <a:xfrm>
            <a:off x="5504236" y="2494575"/>
            <a:ext cx="2924700" cy="48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85"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flipH="1">
            <a:off x="708988" y="-1300"/>
            <a:ext cx="2004925" cy="2811700"/>
          </a:xfrm>
          <a:prstGeom prst="rect">
            <a:avLst/>
          </a:prstGeom>
          <a:noFill/>
          <a:ln>
            <a:noFill/>
          </a:ln>
        </p:spPr>
      </p:pic>
      <p:sp>
        <p:nvSpPr>
          <p:cNvPr id="87" name="Google Shape;87;p14"/>
          <p:cNvSpPr txBox="1"/>
          <p:nvPr>
            <p:ph hasCustomPrompt="1" type="title"/>
          </p:nvPr>
        </p:nvSpPr>
        <p:spPr>
          <a:xfrm flipH="1">
            <a:off x="6720700" y="1055875"/>
            <a:ext cx="1708200" cy="115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 name="Google Shape;88;p14"/>
          <p:cNvSpPr txBox="1"/>
          <p:nvPr>
            <p:ph idx="1" type="subTitle"/>
          </p:nvPr>
        </p:nvSpPr>
        <p:spPr>
          <a:xfrm>
            <a:off x="4561600" y="407850"/>
            <a:ext cx="3867300" cy="29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 name="Google Shape;89;p14"/>
          <p:cNvSpPr/>
          <p:nvPr/>
        </p:nvSpPr>
        <p:spPr>
          <a:xfrm>
            <a:off x="709000" y="2809100"/>
            <a:ext cx="2004900" cy="794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idx="2" type="title"/>
          </p:nvPr>
        </p:nvSpPr>
        <p:spPr>
          <a:xfrm flipH="1">
            <a:off x="4411600" y="2569400"/>
            <a:ext cx="4017300" cy="6894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SzPts val="3600"/>
              <a:buNone/>
              <a:defRPr sz="47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1" name="Google Shape;91;p14"/>
          <p:cNvSpPr txBox="1"/>
          <p:nvPr>
            <p:ph idx="3" type="subTitle"/>
          </p:nvPr>
        </p:nvSpPr>
        <p:spPr>
          <a:xfrm flipH="1">
            <a:off x="5691700" y="4082200"/>
            <a:ext cx="2737200" cy="59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92" name="Shape 92"/>
        <p:cNvGrpSpPr/>
        <p:nvPr/>
      </p:nvGrpSpPr>
      <p:grpSpPr>
        <a:xfrm>
          <a:off x="0" y="0"/>
          <a:ext cx="0" cy="0"/>
          <a:chOff x="0" y="0"/>
          <a:chExt cx="0" cy="0"/>
        </a:xfrm>
      </p:grpSpPr>
      <p:pic>
        <p:nvPicPr>
          <p:cNvPr id="93" name="Google Shape;93;p15"/>
          <p:cNvPicPr preferRelativeResize="0"/>
          <p:nvPr/>
        </p:nvPicPr>
        <p:blipFill>
          <a:blip r:embed="rId2">
            <a:alphaModFix/>
          </a:blip>
          <a:stretch>
            <a:fillRect/>
          </a:stretch>
        </p:blipFill>
        <p:spPr>
          <a:xfrm flipH="1" rot="10800000">
            <a:off x="6423975" y="1505325"/>
            <a:ext cx="2004925" cy="3109200"/>
          </a:xfrm>
          <a:prstGeom prst="rect">
            <a:avLst/>
          </a:prstGeom>
          <a:noFill/>
          <a:ln>
            <a:noFill/>
          </a:ln>
        </p:spPr>
      </p:pic>
      <p:sp>
        <p:nvSpPr>
          <p:cNvPr id="94" name="Google Shape;94;p15"/>
          <p:cNvSpPr txBox="1"/>
          <p:nvPr>
            <p:ph type="title"/>
          </p:nvPr>
        </p:nvSpPr>
        <p:spPr>
          <a:xfrm>
            <a:off x="715100" y="3050875"/>
            <a:ext cx="4633800" cy="689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sz="4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5"/>
          <p:cNvSpPr txBox="1"/>
          <p:nvPr>
            <p:ph hasCustomPrompt="1" idx="2" type="title"/>
          </p:nvPr>
        </p:nvSpPr>
        <p:spPr>
          <a:xfrm>
            <a:off x="715100" y="1342475"/>
            <a:ext cx="1708200" cy="115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 name="Google Shape;96;p15"/>
          <p:cNvSpPr txBox="1"/>
          <p:nvPr>
            <p:ph idx="1" type="subTitle"/>
          </p:nvPr>
        </p:nvSpPr>
        <p:spPr>
          <a:xfrm>
            <a:off x="715100" y="4077050"/>
            <a:ext cx="2676000" cy="57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5"/>
          <p:cNvSpPr txBox="1"/>
          <p:nvPr>
            <p:ph idx="3" type="subTitle"/>
          </p:nvPr>
        </p:nvSpPr>
        <p:spPr>
          <a:xfrm>
            <a:off x="715100" y="407850"/>
            <a:ext cx="3867300" cy="2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 name="Google Shape;98;p15"/>
          <p:cNvSpPr/>
          <p:nvPr/>
        </p:nvSpPr>
        <p:spPr>
          <a:xfrm>
            <a:off x="6424000" y="4610675"/>
            <a:ext cx="2004900" cy="532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99" name="Shape 99"/>
        <p:cNvGrpSpPr/>
        <p:nvPr/>
      </p:nvGrpSpPr>
      <p:grpSpPr>
        <a:xfrm>
          <a:off x="0" y="0"/>
          <a:ext cx="0" cy="0"/>
          <a:chOff x="0" y="0"/>
          <a:chExt cx="0" cy="0"/>
        </a:xfrm>
      </p:grpSpPr>
      <p:sp>
        <p:nvSpPr>
          <p:cNvPr id="100" name="Google Shape;100;p16"/>
          <p:cNvSpPr txBox="1"/>
          <p:nvPr>
            <p:ph type="title"/>
          </p:nvPr>
        </p:nvSpPr>
        <p:spPr>
          <a:xfrm flipH="1">
            <a:off x="4410725" y="2043375"/>
            <a:ext cx="4017300" cy="6894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SzPts val="3600"/>
              <a:buNone/>
              <a:defRPr sz="4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6"/>
          <p:cNvSpPr txBox="1"/>
          <p:nvPr>
            <p:ph hasCustomPrompt="1" idx="2" type="title"/>
          </p:nvPr>
        </p:nvSpPr>
        <p:spPr>
          <a:xfrm flipH="1">
            <a:off x="6720700" y="535000"/>
            <a:ext cx="1708200" cy="115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6"/>
          <p:cNvSpPr txBox="1"/>
          <p:nvPr>
            <p:ph idx="1" type="subTitle"/>
          </p:nvPr>
        </p:nvSpPr>
        <p:spPr>
          <a:xfrm flipH="1">
            <a:off x="4095100" y="2887225"/>
            <a:ext cx="4333800" cy="35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6"/>
          <p:cNvSpPr txBox="1"/>
          <p:nvPr>
            <p:ph idx="3" type="subTitle"/>
          </p:nvPr>
        </p:nvSpPr>
        <p:spPr>
          <a:xfrm>
            <a:off x="715100" y="407850"/>
            <a:ext cx="3867300" cy="2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04" name="Google Shape;104;p16"/>
          <p:cNvPicPr preferRelativeResize="0"/>
          <p:nvPr/>
        </p:nvPicPr>
        <p:blipFill>
          <a:blip r:embed="rId2">
            <a:alphaModFix/>
          </a:blip>
          <a:stretch>
            <a:fillRect/>
          </a:stretch>
        </p:blipFill>
        <p:spPr>
          <a:xfrm flipH="1" rot="5400000">
            <a:off x="4829825" y="1018125"/>
            <a:ext cx="646600" cy="6534150"/>
          </a:xfrm>
          <a:prstGeom prst="rect">
            <a:avLst/>
          </a:prstGeom>
          <a:noFill/>
          <a:ln>
            <a:noFill/>
          </a:ln>
        </p:spPr>
      </p:pic>
      <p:sp>
        <p:nvSpPr>
          <p:cNvPr id="105" name="Google Shape;105;p16"/>
          <p:cNvSpPr/>
          <p:nvPr/>
        </p:nvSpPr>
        <p:spPr>
          <a:xfrm>
            <a:off x="8420200" y="3961900"/>
            <a:ext cx="723900" cy="64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06" name="Shape 106"/>
        <p:cNvGrpSpPr/>
        <p:nvPr/>
      </p:nvGrpSpPr>
      <p:grpSpPr>
        <a:xfrm>
          <a:off x="0" y="0"/>
          <a:ext cx="0" cy="0"/>
          <a:chOff x="0" y="0"/>
          <a:chExt cx="0" cy="0"/>
        </a:xfrm>
      </p:grpSpPr>
      <p:sp>
        <p:nvSpPr>
          <p:cNvPr id="107" name="Google Shape;107;p17"/>
          <p:cNvSpPr txBox="1"/>
          <p:nvPr>
            <p:ph hasCustomPrompt="1" type="title"/>
          </p:nvPr>
        </p:nvSpPr>
        <p:spPr>
          <a:xfrm flipH="1">
            <a:off x="6720700" y="1389600"/>
            <a:ext cx="1708200" cy="115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7"/>
          <p:cNvSpPr txBox="1"/>
          <p:nvPr>
            <p:ph idx="1" type="subTitle"/>
          </p:nvPr>
        </p:nvSpPr>
        <p:spPr>
          <a:xfrm flipH="1">
            <a:off x="4561600" y="407850"/>
            <a:ext cx="3867300" cy="29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09" name="Google Shape;109;p17"/>
          <p:cNvPicPr preferRelativeResize="0"/>
          <p:nvPr/>
        </p:nvPicPr>
        <p:blipFill>
          <a:blip r:embed="rId2">
            <a:alphaModFix/>
          </a:blip>
          <a:stretch>
            <a:fillRect/>
          </a:stretch>
        </p:blipFill>
        <p:spPr>
          <a:xfrm flipH="1" rot="10800000">
            <a:off x="715100" y="1505350"/>
            <a:ext cx="2004925" cy="3109200"/>
          </a:xfrm>
          <a:prstGeom prst="rect">
            <a:avLst/>
          </a:prstGeom>
          <a:noFill/>
          <a:ln>
            <a:noFill/>
          </a:ln>
        </p:spPr>
      </p:pic>
      <p:sp>
        <p:nvSpPr>
          <p:cNvPr id="110" name="Google Shape;110;p17"/>
          <p:cNvSpPr/>
          <p:nvPr/>
        </p:nvSpPr>
        <p:spPr>
          <a:xfrm>
            <a:off x="715125" y="4610700"/>
            <a:ext cx="2004900" cy="532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idx="2" type="title"/>
          </p:nvPr>
        </p:nvSpPr>
        <p:spPr>
          <a:xfrm flipH="1">
            <a:off x="3795100" y="3050875"/>
            <a:ext cx="4633800" cy="6894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SzPts val="3600"/>
              <a:buNone/>
              <a:defRPr sz="47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2" name="Google Shape;112;p17"/>
          <p:cNvSpPr txBox="1"/>
          <p:nvPr>
            <p:ph idx="3" type="subTitle"/>
          </p:nvPr>
        </p:nvSpPr>
        <p:spPr>
          <a:xfrm flipH="1">
            <a:off x="5752900" y="4077050"/>
            <a:ext cx="2676000" cy="57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13" name="Shape 113"/>
        <p:cNvGrpSpPr/>
        <p:nvPr/>
      </p:nvGrpSpPr>
      <p:grpSpPr>
        <a:xfrm>
          <a:off x="0" y="0"/>
          <a:ext cx="0" cy="0"/>
          <a:chOff x="0" y="0"/>
          <a:chExt cx="0" cy="0"/>
        </a:xfrm>
      </p:grpSpPr>
      <p:sp>
        <p:nvSpPr>
          <p:cNvPr id="114" name="Google Shape;114;p18"/>
          <p:cNvSpPr txBox="1"/>
          <p:nvPr>
            <p:ph idx="1" type="subTitle"/>
          </p:nvPr>
        </p:nvSpPr>
        <p:spPr>
          <a:xfrm flipH="1">
            <a:off x="4561600" y="407850"/>
            <a:ext cx="3867300" cy="29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 name="Google Shape;115;p18"/>
          <p:cNvSpPr txBox="1"/>
          <p:nvPr>
            <p:ph type="title"/>
          </p:nvPr>
        </p:nvSpPr>
        <p:spPr>
          <a:xfrm>
            <a:off x="715975" y="2043375"/>
            <a:ext cx="4017300" cy="689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sz="47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6" name="Google Shape;116;p18"/>
          <p:cNvSpPr txBox="1"/>
          <p:nvPr>
            <p:ph hasCustomPrompt="1" idx="2" type="title"/>
          </p:nvPr>
        </p:nvSpPr>
        <p:spPr>
          <a:xfrm>
            <a:off x="715100" y="535000"/>
            <a:ext cx="1708200" cy="115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000">
                <a:solidFill>
                  <a:schemeClr val="dk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8"/>
          <p:cNvSpPr txBox="1"/>
          <p:nvPr>
            <p:ph idx="3" type="subTitle"/>
          </p:nvPr>
        </p:nvSpPr>
        <p:spPr>
          <a:xfrm>
            <a:off x="715100" y="2887225"/>
            <a:ext cx="4482300" cy="35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18" name="Google Shape;118;p18"/>
          <p:cNvPicPr preferRelativeResize="0"/>
          <p:nvPr/>
        </p:nvPicPr>
        <p:blipFill>
          <a:blip r:embed="rId2">
            <a:alphaModFix/>
          </a:blip>
          <a:stretch>
            <a:fillRect/>
          </a:stretch>
        </p:blipFill>
        <p:spPr>
          <a:xfrm rot="-5400000">
            <a:off x="3667675" y="1018125"/>
            <a:ext cx="646600" cy="6534150"/>
          </a:xfrm>
          <a:prstGeom prst="rect">
            <a:avLst/>
          </a:prstGeom>
          <a:noFill/>
          <a:ln>
            <a:noFill/>
          </a:ln>
        </p:spPr>
      </p:pic>
      <p:sp>
        <p:nvSpPr>
          <p:cNvPr id="119" name="Google Shape;119;p18"/>
          <p:cNvSpPr/>
          <p:nvPr/>
        </p:nvSpPr>
        <p:spPr>
          <a:xfrm flipH="1">
            <a:off x="0" y="3961900"/>
            <a:ext cx="723900" cy="64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2">
            <a:alphaModFix/>
          </a:blip>
          <a:stretch>
            <a:fillRect/>
          </a:stretch>
        </p:blipFill>
        <p:spPr>
          <a:xfrm flipH="1" rot="10800000">
            <a:off x="715125" y="-9150"/>
            <a:ext cx="2004375" cy="4650825"/>
          </a:xfrm>
          <a:prstGeom prst="rect">
            <a:avLst/>
          </a:prstGeom>
          <a:noFill/>
          <a:ln>
            <a:noFill/>
          </a:ln>
        </p:spPr>
      </p:pic>
      <p:sp>
        <p:nvSpPr>
          <p:cNvPr id="122" name="Google Shape;122;p19"/>
          <p:cNvSpPr txBox="1"/>
          <p:nvPr>
            <p:ph type="title"/>
          </p:nvPr>
        </p:nvSpPr>
        <p:spPr>
          <a:xfrm flipH="1">
            <a:off x="3952900" y="3711475"/>
            <a:ext cx="44760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3" name="Google Shape;123;p19"/>
          <p:cNvSpPr txBox="1"/>
          <p:nvPr>
            <p:ph idx="1" type="subTitle"/>
          </p:nvPr>
        </p:nvSpPr>
        <p:spPr>
          <a:xfrm flipH="1">
            <a:off x="3952900" y="900125"/>
            <a:ext cx="4476000" cy="250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9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24" name="Google Shape;124;p19"/>
          <p:cNvSpPr/>
          <p:nvPr/>
        </p:nvSpPr>
        <p:spPr>
          <a:xfrm flipH="1">
            <a:off x="715125" y="4608500"/>
            <a:ext cx="2004900" cy="53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25" name="Shape 125"/>
        <p:cNvGrpSpPr/>
        <p:nvPr/>
      </p:nvGrpSpPr>
      <p:grpSpPr>
        <a:xfrm>
          <a:off x="0" y="0"/>
          <a:ext cx="0" cy="0"/>
          <a:chOff x="0" y="0"/>
          <a:chExt cx="0" cy="0"/>
        </a:xfrm>
      </p:grpSpPr>
      <p:sp>
        <p:nvSpPr>
          <p:cNvPr id="126" name="Google Shape;126;p20"/>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7" name="Google Shape;127;p20"/>
          <p:cNvPicPr preferRelativeResize="0"/>
          <p:nvPr/>
        </p:nvPicPr>
        <p:blipFill>
          <a:blip r:embed="rId2">
            <a:alphaModFix/>
          </a:blip>
          <a:stretch>
            <a:fillRect/>
          </a:stretch>
        </p:blipFill>
        <p:spPr>
          <a:xfrm flipH="1">
            <a:off x="1" y="2500"/>
            <a:ext cx="9143997" cy="324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rot="10800000">
            <a:off x="6423975" y="0"/>
            <a:ext cx="2004925" cy="2811700"/>
          </a:xfrm>
          <a:prstGeom prst="rect">
            <a:avLst/>
          </a:prstGeom>
          <a:noFill/>
          <a:ln>
            <a:noFill/>
          </a:ln>
        </p:spPr>
      </p:pic>
      <p:sp>
        <p:nvSpPr>
          <p:cNvPr id="16" name="Google Shape;16;p3"/>
          <p:cNvSpPr txBox="1"/>
          <p:nvPr>
            <p:ph type="title"/>
          </p:nvPr>
        </p:nvSpPr>
        <p:spPr>
          <a:xfrm>
            <a:off x="715100" y="2583300"/>
            <a:ext cx="4017300" cy="689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1055875"/>
            <a:ext cx="1708200" cy="115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715100" y="4067525"/>
            <a:ext cx="2737200" cy="59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txBox="1"/>
          <p:nvPr>
            <p:ph idx="3" type="subTitle"/>
          </p:nvPr>
        </p:nvSpPr>
        <p:spPr>
          <a:xfrm>
            <a:off x="715100" y="407850"/>
            <a:ext cx="3867300" cy="2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Roboto Light"/>
                <a:ea typeface="Roboto Light"/>
                <a:cs typeface="Roboto Light"/>
                <a:sym typeface="Roboto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 name="Google Shape;20;p3"/>
          <p:cNvSpPr/>
          <p:nvPr/>
        </p:nvSpPr>
        <p:spPr>
          <a:xfrm>
            <a:off x="6423975" y="2809100"/>
            <a:ext cx="2004900" cy="794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2">
            <a:alphaModFix/>
          </a:blip>
          <a:stretch>
            <a:fillRect/>
          </a:stretch>
        </p:blipFill>
        <p:spPr>
          <a:xfrm>
            <a:off x="-1" y="0"/>
            <a:ext cx="9144003" cy="324200"/>
          </a:xfrm>
          <a:prstGeom prst="rect">
            <a:avLst/>
          </a:prstGeom>
          <a:noFill/>
          <a:ln>
            <a:noFill/>
          </a:ln>
        </p:spPr>
      </p:pic>
      <p:sp>
        <p:nvSpPr>
          <p:cNvPr id="130" name="Google Shape;130;p21"/>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31" name="Shape 131"/>
        <p:cNvGrpSpPr/>
        <p:nvPr/>
      </p:nvGrpSpPr>
      <p:grpSpPr>
        <a:xfrm>
          <a:off x="0" y="0"/>
          <a:ext cx="0" cy="0"/>
          <a:chOff x="0" y="0"/>
          <a:chExt cx="0" cy="0"/>
        </a:xfrm>
      </p:grpSpPr>
      <p:sp>
        <p:nvSpPr>
          <p:cNvPr id="132" name="Google Shape;132;p22"/>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3" name="Google Shape;133;p22"/>
          <p:cNvPicPr preferRelativeResize="0"/>
          <p:nvPr/>
        </p:nvPicPr>
        <p:blipFill>
          <a:blip r:embed="rId2">
            <a:alphaModFix/>
          </a:blip>
          <a:stretch>
            <a:fillRect/>
          </a:stretch>
        </p:blipFill>
        <p:spPr>
          <a:xfrm>
            <a:off x="1" y="2500"/>
            <a:ext cx="9143997" cy="324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34" name="Shape 134"/>
        <p:cNvGrpSpPr/>
        <p:nvPr/>
      </p:nvGrpSpPr>
      <p:grpSpPr>
        <a:xfrm>
          <a:off x="0" y="0"/>
          <a:ext cx="0" cy="0"/>
          <a:chOff x="0" y="0"/>
          <a:chExt cx="0" cy="0"/>
        </a:xfrm>
      </p:grpSpPr>
      <p:sp>
        <p:nvSpPr>
          <p:cNvPr id="135" name="Google Shape;135;p23"/>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6" name="Google Shape;136;p23"/>
          <p:cNvPicPr preferRelativeResize="0"/>
          <p:nvPr/>
        </p:nvPicPr>
        <p:blipFill>
          <a:blip r:embed="rId2">
            <a:alphaModFix/>
          </a:blip>
          <a:stretch>
            <a:fillRect/>
          </a:stretch>
        </p:blipFill>
        <p:spPr>
          <a:xfrm flipH="1">
            <a:off x="0" y="0"/>
            <a:ext cx="9144003" cy="324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7" name="Shape 137"/>
        <p:cNvGrpSpPr/>
        <p:nvPr/>
      </p:nvGrpSpPr>
      <p:grpSpPr>
        <a:xfrm>
          <a:off x="0" y="0"/>
          <a:ext cx="0" cy="0"/>
          <a:chOff x="0" y="0"/>
          <a:chExt cx="0" cy="0"/>
        </a:xfrm>
      </p:grpSpPr>
      <p:sp>
        <p:nvSpPr>
          <p:cNvPr id="138" name="Google Shape;138;p24"/>
          <p:cNvSpPr txBox="1"/>
          <p:nvPr>
            <p:ph idx="1" type="body"/>
          </p:nvPr>
        </p:nvSpPr>
        <p:spPr>
          <a:xfrm>
            <a:off x="720000" y="1979375"/>
            <a:ext cx="3755100" cy="2505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39" name="Google Shape;139;p24"/>
          <p:cNvSpPr txBox="1"/>
          <p:nvPr>
            <p:ph type="title"/>
          </p:nvPr>
        </p:nvSpPr>
        <p:spPr>
          <a:xfrm>
            <a:off x="720000" y="535000"/>
            <a:ext cx="3755100" cy="1094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0" name="Google Shape;140;p24"/>
          <p:cNvPicPr preferRelativeResize="0"/>
          <p:nvPr/>
        </p:nvPicPr>
        <p:blipFill>
          <a:blip r:embed="rId2">
            <a:alphaModFix/>
          </a:blip>
          <a:stretch>
            <a:fillRect/>
          </a:stretch>
        </p:blipFill>
        <p:spPr>
          <a:xfrm flipH="1">
            <a:off x="1" y="2500"/>
            <a:ext cx="9143997" cy="324200"/>
          </a:xfrm>
          <a:prstGeom prst="rect">
            <a:avLst/>
          </a:prstGeom>
          <a:noFill/>
          <a:ln>
            <a:noFill/>
          </a:ln>
        </p:spPr>
      </p:pic>
      <p:pic>
        <p:nvPicPr>
          <p:cNvPr id="141" name="Google Shape;141;p24"/>
          <p:cNvPicPr preferRelativeResize="0"/>
          <p:nvPr/>
        </p:nvPicPr>
        <p:blipFill>
          <a:blip r:embed="rId3">
            <a:alphaModFix/>
          </a:blip>
          <a:stretch>
            <a:fillRect/>
          </a:stretch>
        </p:blipFill>
        <p:spPr>
          <a:xfrm flipH="1" rot="10800000">
            <a:off x="6424825" y="2000701"/>
            <a:ext cx="2004075" cy="2698099"/>
          </a:xfrm>
          <a:prstGeom prst="rect">
            <a:avLst/>
          </a:prstGeom>
          <a:noFill/>
          <a:ln>
            <a:noFill/>
          </a:ln>
        </p:spPr>
      </p:pic>
      <p:sp>
        <p:nvSpPr>
          <p:cNvPr id="142" name="Google Shape;142;p24"/>
          <p:cNvSpPr/>
          <p:nvPr/>
        </p:nvSpPr>
        <p:spPr>
          <a:xfrm>
            <a:off x="6424200" y="4608600"/>
            <a:ext cx="2004600" cy="53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43" name="Shape 143"/>
        <p:cNvGrpSpPr/>
        <p:nvPr/>
      </p:nvGrpSpPr>
      <p:grpSpPr>
        <a:xfrm>
          <a:off x="0" y="0"/>
          <a:ext cx="0" cy="0"/>
          <a:chOff x="0" y="0"/>
          <a:chExt cx="0" cy="0"/>
        </a:xfrm>
      </p:grpSpPr>
      <p:sp>
        <p:nvSpPr>
          <p:cNvPr id="144" name="Google Shape;144;p25"/>
          <p:cNvSpPr txBox="1"/>
          <p:nvPr>
            <p:ph idx="1" type="subTitle"/>
          </p:nvPr>
        </p:nvSpPr>
        <p:spPr>
          <a:xfrm>
            <a:off x="791300" y="2387913"/>
            <a:ext cx="2907600" cy="10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5"/>
          <p:cNvSpPr txBox="1"/>
          <p:nvPr>
            <p:ph type="title"/>
          </p:nvPr>
        </p:nvSpPr>
        <p:spPr>
          <a:xfrm>
            <a:off x="791300" y="1710388"/>
            <a:ext cx="2907600" cy="6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6" name="Google Shape;146;p25"/>
          <p:cNvPicPr preferRelativeResize="0"/>
          <p:nvPr/>
        </p:nvPicPr>
        <p:blipFill>
          <a:blip r:embed="rId2">
            <a:alphaModFix/>
          </a:blip>
          <a:stretch>
            <a:fillRect/>
          </a:stretch>
        </p:blipFill>
        <p:spPr>
          <a:xfrm>
            <a:off x="-1" y="0"/>
            <a:ext cx="9144003" cy="324200"/>
          </a:xfrm>
          <a:prstGeom prst="rect">
            <a:avLst/>
          </a:prstGeom>
          <a:noFill/>
          <a:ln>
            <a:noFill/>
          </a:ln>
        </p:spPr>
      </p:pic>
      <p:pic>
        <p:nvPicPr>
          <p:cNvPr id="147" name="Google Shape;147;p25"/>
          <p:cNvPicPr preferRelativeResize="0"/>
          <p:nvPr/>
        </p:nvPicPr>
        <p:blipFill>
          <a:blip r:embed="rId2">
            <a:alphaModFix/>
          </a:blip>
          <a:stretch>
            <a:fillRect/>
          </a:stretch>
        </p:blipFill>
        <p:spPr>
          <a:xfrm flipH="1">
            <a:off x="-1" y="4819300"/>
            <a:ext cx="9144003" cy="324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48" name="Shape 148"/>
        <p:cNvGrpSpPr/>
        <p:nvPr/>
      </p:nvGrpSpPr>
      <p:grpSpPr>
        <a:xfrm>
          <a:off x="0" y="0"/>
          <a:ext cx="0" cy="0"/>
          <a:chOff x="0" y="0"/>
          <a:chExt cx="0" cy="0"/>
        </a:xfrm>
      </p:grpSpPr>
      <p:sp>
        <p:nvSpPr>
          <p:cNvPr id="149" name="Google Shape;149;p26"/>
          <p:cNvSpPr txBox="1"/>
          <p:nvPr>
            <p:ph idx="1" type="body"/>
          </p:nvPr>
        </p:nvSpPr>
        <p:spPr>
          <a:xfrm>
            <a:off x="720000" y="1404850"/>
            <a:ext cx="7704000" cy="320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50" name="Google Shape;150;p26"/>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1" name="Google Shape;151;p26"/>
          <p:cNvPicPr preferRelativeResize="0"/>
          <p:nvPr/>
        </p:nvPicPr>
        <p:blipFill>
          <a:blip r:embed="rId2">
            <a:alphaModFix/>
          </a:blip>
          <a:stretch>
            <a:fillRect/>
          </a:stretch>
        </p:blipFill>
        <p:spPr>
          <a:xfrm flipH="1">
            <a:off x="-1" y="0"/>
            <a:ext cx="9144003" cy="3242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2" name="Shape 152"/>
        <p:cNvGrpSpPr/>
        <p:nvPr/>
      </p:nvGrpSpPr>
      <p:grpSpPr>
        <a:xfrm>
          <a:off x="0" y="0"/>
          <a:ext cx="0" cy="0"/>
          <a:chOff x="0" y="0"/>
          <a:chExt cx="0" cy="0"/>
        </a:xfrm>
      </p:grpSpPr>
      <p:sp>
        <p:nvSpPr>
          <p:cNvPr id="153" name="Google Shape;153;p27"/>
          <p:cNvSpPr txBox="1"/>
          <p:nvPr>
            <p:ph idx="1" type="body"/>
          </p:nvPr>
        </p:nvSpPr>
        <p:spPr>
          <a:xfrm>
            <a:off x="720000" y="2371250"/>
            <a:ext cx="4657200" cy="185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54" name="Google Shape;154;p27"/>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5" name="Google Shape;155;p27"/>
          <p:cNvPicPr preferRelativeResize="0"/>
          <p:nvPr/>
        </p:nvPicPr>
        <p:blipFill>
          <a:blip r:embed="rId2">
            <a:alphaModFix/>
          </a:blip>
          <a:stretch>
            <a:fillRect/>
          </a:stretch>
        </p:blipFill>
        <p:spPr>
          <a:xfrm flipH="1">
            <a:off x="1" y="2500"/>
            <a:ext cx="9143997" cy="324200"/>
          </a:xfrm>
          <a:prstGeom prst="rect">
            <a:avLst/>
          </a:prstGeom>
          <a:noFill/>
          <a:ln>
            <a:noFill/>
          </a:ln>
        </p:spPr>
      </p:pic>
      <p:pic>
        <p:nvPicPr>
          <p:cNvPr id="156" name="Google Shape;156;p27"/>
          <p:cNvPicPr preferRelativeResize="0"/>
          <p:nvPr/>
        </p:nvPicPr>
        <p:blipFill>
          <a:blip r:embed="rId3">
            <a:alphaModFix/>
          </a:blip>
          <a:stretch>
            <a:fillRect/>
          </a:stretch>
        </p:blipFill>
        <p:spPr>
          <a:xfrm rot="10800000">
            <a:off x="6424200" y="2000701"/>
            <a:ext cx="2004075" cy="2698099"/>
          </a:xfrm>
          <a:prstGeom prst="rect">
            <a:avLst/>
          </a:prstGeom>
          <a:noFill/>
          <a:ln>
            <a:noFill/>
          </a:ln>
        </p:spPr>
      </p:pic>
      <p:sp>
        <p:nvSpPr>
          <p:cNvPr id="157" name="Google Shape;157;p27"/>
          <p:cNvSpPr/>
          <p:nvPr/>
        </p:nvSpPr>
        <p:spPr>
          <a:xfrm flipH="1">
            <a:off x="6424300" y="4608600"/>
            <a:ext cx="2004600" cy="53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8" name="Shape 158"/>
        <p:cNvGrpSpPr/>
        <p:nvPr/>
      </p:nvGrpSpPr>
      <p:grpSpPr>
        <a:xfrm>
          <a:off x="0" y="0"/>
          <a:ext cx="0" cy="0"/>
          <a:chOff x="0" y="0"/>
          <a:chExt cx="0" cy="0"/>
        </a:xfrm>
      </p:grpSpPr>
      <p:sp>
        <p:nvSpPr>
          <p:cNvPr id="159" name="Google Shape;159;p28"/>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8"/>
          <p:cNvSpPr txBox="1"/>
          <p:nvPr>
            <p:ph idx="1" type="subTitle"/>
          </p:nvPr>
        </p:nvSpPr>
        <p:spPr>
          <a:xfrm>
            <a:off x="1528635" y="3579725"/>
            <a:ext cx="23592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8"/>
          <p:cNvSpPr txBox="1"/>
          <p:nvPr>
            <p:ph idx="2" type="subTitle"/>
          </p:nvPr>
        </p:nvSpPr>
        <p:spPr>
          <a:xfrm>
            <a:off x="5256168" y="3579725"/>
            <a:ext cx="23592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28"/>
          <p:cNvSpPr txBox="1"/>
          <p:nvPr>
            <p:ph idx="3" type="subTitle"/>
          </p:nvPr>
        </p:nvSpPr>
        <p:spPr>
          <a:xfrm>
            <a:off x="1528627" y="4006400"/>
            <a:ext cx="23592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8"/>
          <p:cNvSpPr txBox="1"/>
          <p:nvPr>
            <p:ph idx="4" type="subTitle"/>
          </p:nvPr>
        </p:nvSpPr>
        <p:spPr>
          <a:xfrm>
            <a:off x="5256173" y="4006400"/>
            <a:ext cx="23592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4" name="Google Shape;164;p28"/>
          <p:cNvPicPr preferRelativeResize="0"/>
          <p:nvPr/>
        </p:nvPicPr>
        <p:blipFill>
          <a:blip r:embed="rId2">
            <a:alphaModFix/>
          </a:blip>
          <a:stretch>
            <a:fillRect/>
          </a:stretch>
        </p:blipFill>
        <p:spPr>
          <a:xfrm>
            <a:off x="0" y="0"/>
            <a:ext cx="9144003" cy="324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5" name="Shape 165"/>
        <p:cNvGrpSpPr/>
        <p:nvPr/>
      </p:nvGrpSpPr>
      <p:grpSpPr>
        <a:xfrm>
          <a:off x="0" y="0"/>
          <a:ext cx="0" cy="0"/>
          <a:chOff x="0" y="0"/>
          <a:chExt cx="0" cy="0"/>
        </a:xfrm>
      </p:grpSpPr>
      <p:sp>
        <p:nvSpPr>
          <p:cNvPr id="166" name="Google Shape;166;p29"/>
          <p:cNvSpPr txBox="1"/>
          <p:nvPr>
            <p:ph idx="1" type="subTitle"/>
          </p:nvPr>
        </p:nvSpPr>
        <p:spPr>
          <a:xfrm>
            <a:off x="720000" y="2781875"/>
            <a:ext cx="2303400" cy="53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 name="Google Shape;167;p29"/>
          <p:cNvSpPr txBox="1"/>
          <p:nvPr>
            <p:ph idx="2" type="subTitle"/>
          </p:nvPr>
        </p:nvSpPr>
        <p:spPr>
          <a:xfrm>
            <a:off x="720000" y="3314674"/>
            <a:ext cx="2303400" cy="8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3" type="subTitle"/>
          </p:nvPr>
        </p:nvSpPr>
        <p:spPr>
          <a:xfrm>
            <a:off x="3420300" y="3314674"/>
            <a:ext cx="2303400" cy="8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9"/>
          <p:cNvSpPr txBox="1"/>
          <p:nvPr>
            <p:ph idx="4" type="subTitle"/>
          </p:nvPr>
        </p:nvSpPr>
        <p:spPr>
          <a:xfrm>
            <a:off x="6120610" y="3314674"/>
            <a:ext cx="2303400" cy="8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9"/>
          <p:cNvSpPr txBox="1"/>
          <p:nvPr>
            <p:ph idx="5" type="subTitle"/>
          </p:nvPr>
        </p:nvSpPr>
        <p:spPr>
          <a:xfrm>
            <a:off x="3420300" y="2781875"/>
            <a:ext cx="2303400" cy="53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 name="Google Shape;171;p29"/>
          <p:cNvSpPr txBox="1"/>
          <p:nvPr>
            <p:ph idx="6" type="subTitle"/>
          </p:nvPr>
        </p:nvSpPr>
        <p:spPr>
          <a:xfrm>
            <a:off x="6120610" y="2781875"/>
            <a:ext cx="2303400" cy="53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9"/>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73" name="Google Shape;173;p29"/>
          <p:cNvPicPr preferRelativeResize="0"/>
          <p:nvPr/>
        </p:nvPicPr>
        <p:blipFill>
          <a:blip r:embed="rId2">
            <a:alphaModFix/>
          </a:blip>
          <a:stretch>
            <a:fillRect/>
          </a:stretch>
        </p:blipFill>
        <p:spPr>
          <a:xfrm>
            <a:off x="-1" y="0"/>
            <a:ext cx="9144003" cy="324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4" name="Shape 174"/>
        <p:cNvGrpSpPr/>
        <p:nvPr/>
      </p:nvGrpSpPr>
      <p:grpSpPr>
        <a:xfrm>
          <a:off x="0" y="0"/>
          <a:ext cx="0" cy="0"/>
          <a:chOff x="0" y="0"/>
          <a:chExt cx="0" cy="0"/>
        </a:xfrm>
      </p:grpSpPr>
      <p:sp>
        <p:nvSpPr>
          <p:cNvPr id="175" name="Google Shape;175;p30"/>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30"/>
          <p:cNvSpPr txBox="1"/>
          <p:nvPr>
            <p:ph idx="1" type="subTitle"/>
          </p:nvPr>
        </p:nvSpPr>
        <p:spPr>
          <a:xfrm>
            <a:off x="2133558" y="1610100"/>
            <a:ext cx="2143200" cy="54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7" name="Google Shape;177;p30"/>
          <p:cNvSpPr txBox="1"/>
          <p:nvPr>
            <p:ph idx="2" type="subTitle"/>
          </p:nvPr>
        </p:nvSpPr>
        <p:spPr>
          <a:xfrm>
            <a:off x="4867250" y="1610100"/>
            <a:ext cx="2143200" cy="540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30"/>
          <p:cNvSpPr txBox="1"/>
          <p:nvPr>
            <p:ph idx="3" type="subTitle"/>
          </p:nvPr>
        </p:nvSpPr>
        <p:spPr>
          <a:xfrm>
            <a:off x="2133550" y="2130728"/>
            <a:ext cx="21432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30"/>
          <p:cNvSpPr txBox="1"/>
          <p:nvPr>
            <p:ph idx="4" type="subTitle"/>
          </p:nvPr>
        </p:nvSpPr>
        <p:spPr>
          <a:xfrm>
            <a:off x="4867259" y="2130728"/>
            <a:ext cx="2143200" cy="622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30"/>
          <p:cNvSpPr txBox="1"/>
          <p:nvPr>
            <p:ph idx="5" type="subTitle"/>
          </p:nvPr>
        </p:nvSpPr>
        <p:spPr>
          <a:xfrm>
            <a:off x="2133558" y="3353169"/>
            <a:ext cx="2143200" cy="54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30"/>
          <p:cNvSpPr txBox="1"/>
          <p:nvPr>
            <p:ph idx="6" type="subTitle"/>
          </p:nvPr>
        </p:nvSpPr>
        <p:spPr>
          <a:xfrm>
            <a:off x="4867250" y="3353169"/>
            <a:ext cx="2143200" cy="540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30"/>
          <p:cNvSpPr txBox="1"/>
          <p:nvPr>
            <p:ph idx="7" type="subTitle"/>
          </p:nvPr>
        </p:nvSpPr>
        <p:spPr>
          <a:xfrm>
            <a:off x="2133550" y="3873801"/>
            <a:ext cx="21432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30"/>
          <p:cNvSpPr txBox="1"/>
          <p:nvPr>
            <p:ph idx="8" type="subTitle"/>
          </p:nvPr>
        </p:nvSpPr>
        <p:spPr>
          <a:xfrm>
            <a:off x="4867259" y="3873801"/>
            <a:ext cx="2143200" cy="622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4" name="Google Shape;184;p30"/>
          <p:cNvPicPr preferRelativeResize="0"/>
          <p:nvPr/>
        </p:nvPicPr>
        <p:blipFill>
          <a:blip r:embed="rId2">
            <a:alphaModFix/>
          </a:blip>
          <a:stretch>
            <a:fillRect/>
          </a:stretch>
        </p:blipFill>
        <p:spPr>
          <a:xfrm flipH="1">
            <a:off x="-1" y="0"/>
            <a:ext cx="9144003" cy="324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2012550" y="1185750"/>
            <a:ext cx="5118900" cy="9654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chemeClr val="dk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3" name="Google Shape;23;p4"/>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 name="Google Shape;24;p4"/>
          <p:cNvPicPr preferRelativeResize="0"/>
          <p:nvPr/>
        </p:nvPicPr>
        <p:blipFill>
          <a:blip r:embed="rId2">
            <a:alphaModFix/>
          </a:blip>
          <a:stretch>
            <a:fillRect/>
          </a:stretch>
        </p:blipFill>
        <p:spPr>
          <a:xfrm>
            <a:off x="1" y="2500"/>
            <a:ext cx="9143997" cy="324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5" name="Shape 185"/>
        <p:cNvGrpSpPr/>
        <p:nvPr/>
      </p:nvGrpSpPr>
      <p:grpSpPr>
        <a:xfrm>
          <a:off x="0" y="0"/>
          <a:ext cx="0" cy="0"/>
          <a:chOff x="0" y="0"/>
          <a:chExt cx="0" cy="0"/>
        </a:xfrm>
      </p:grpSpPr>
      <p:sp>
        <p:nvSpPr>
          <p:cNvPr id="186" name="Google Shape;186;p31"/>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31"/>
          <p:cNvSpPr txBox="1"/>
          <p:nvPr>
            <p:ph idx="1" type="subTitle"/>
          </p:nvPr>
        </p:nvSpPr>
        <p:spPr>
          <a:xfrm>
            <a:off x="717593" y="19251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8" name="Google Shape;188;p31"/>
          <p:cNvSpPr txBox="1"/>
          <p:nvPr>
            <p:ph idx="2" type="subTitle"/>
          </p:nvPr>
        </p:nvSpPr>
        <p:spPr>
          <a:xfrm>
            <a:off x="3464943" y="19251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9" name="Google Shape;189;p31"/>
          <p:cNvSpPr txBox="1"/>
          <p:nvPr>
            <p:ph idx="3" type="subTitle"/>
          </p:nvPr>
        </p:nvSpPr>
        <p:spPr>
          <a:xfrm>
            <a:off x="717593" y="22566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31"/>
          <p:cNvSpPr txBox="1"/>
          <p:nvPr>
            <p:ph idx="4" type="subTitle"/>
          </p:nvPr>
        </p:nvSpPr>
        <p:spPr>
          <a:xfrm>
            <a:off x="3464943" y="22566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1"/>
          <p:cNvSpPr txBox="1"/>
          <p:nvPr>
            <p:ph idx="5" type="subTitle"/>
          </p:nvPr>
        </p:nvSpPr>
        <p:spPr>
          <a:xfrm>
            <a:off x="6207347" y="19251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2" name="Google Shape;192;p31"/>
          <p:cNvSpPr txBox="1"/>
          <p:nvPr>
            <p:ph idx="6" type="subTitle"/>
          </p:nvPr>
        </p:nvSpPr>
        <p:spPr>
          <a:xfrm>
            <a:off x="6207347" y="22566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31"/>
          <p:cNvSpPr txBox="1"/>
          <p:nvPr>
            <p:ph idx="7" type="subTitle"/>
          </p:nvPr>
        </p:nvSpPr>
        <p:spPr>
          <a:xfrm>
            <a:off x="717593" y="37205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4" name="Google Shape;194;p31"/>
          <p:cNvSpPr txBox="1"/>
          <p:nvPr>
            <p:ph idx="8" type="subTitle"/>
          </p:nvPr>
        </p:nvSpPr>
        <p:spPr>
          <a:xfrm>
            <a:off x="3464943" y="37205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5" name="Google Shape;195;p31"/>
          <p:cNvSpPr txBox="1"/>
          <p:nvPr>
            <p:ph idx="9" type="subTitle"/>
          </p:nvPr>
        </p:nvSpPr>
        <p:spPr>
          <a:xfrm>
            <a:off x="717593" y="40520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31"/>
          <p:cNvSpPr txBox="1"/>
          <p:nvPr>
            <p:ph idx="13" type="subTitle"/>
          </p:nvPr>
        </p:nvSpPr>
        <p:spPr>
          <a:xfrm>
            <a:off x="3464943" y="40520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1"/>
          <p:cNvSpPr txBox="1"/>
          <p:nvPr>
            <p:ph idx="14" type="subTitle"/>
          </p:nvPr>
        </p:nvSpPr>
        <p:spPr>
          <a:xfrm>
            <a:off x="6207347" y="3720575"/>
            <a:ext cx="2219100" cy="44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31"/>
          <p:cNvSpPr txBox="1"/>
          <p:nvPr>
            <p:ph idx="15" type="subTitle"/>
          </p:nvPr>
        </p:nvSpPr>
        <p:spPr>
          <a:xfrm>
            <a:off x="6207347" y="4052000"/>
            <a:ext cx="2219100" cy="5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99" name="Google Shape;199;p31"/>
          <p:cNvPicPr preferRelativeResize="0"/>
          <p:nvPr/>
        </p:nvPicPr>
        <p:blipFill>
          <a:blip r:embed="rId2">
            <a:alphaModFix/>
          </a:blip>
          <a:stretch>
            <a:fillRect/>
          </a:stretch>
        </p:blipFill>
        <p:spPr>
          <a:xfrm>
            <a:off x="1" y="2500"/>
            <a:ext cx="9143997" cy="324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0" name="Shape 200"/>
        <p:cNvGrpSpPr/>
        <p:nvPr/>
      </p:nvGrpSpPr>
      <p:grpSpPr>
        <a:xfrm>
          <a:off x="0" y="0"/>
          <a:ext cx="0" cy="0"/>
          <a:chOff x="0" y="0"/>
          <a:chExt cx="0" cy="0"/>
        </a:xfrm>
      </p:grpSpPr>
      <p:sp>
        <p:nvSpPr>
          <p:cNvPr id="201" name="Google Shape;201;p32"/>
          <p:cNvSpPr txBox="1"/>
          <p:nvPr>
            <p:ph hasCustomPrompt="1" type="title"/>
          </p:nvPr>
        </p:nvSpPr>
        <p:spPr>
          <a:xfrm>
            <a:off x="1861200" y="535000"/>
            <a:ext cx="5421600" cy="89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2"/>
          <p:cNvSpPr txBox="1"/>
          <p:nvPr>
            <p:ph idx="1" type="subTitle"/>
          </p:nvPr>
        </p:nvSpPr>
        <p:spPr>
          <a:xfrm>
            <a:off x="1861200" y="1365950"/>
            <a:ext cx="54216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2"/>
          <p:cNvSpPr txBox="1"/>
          <p:nvPr>
            <p:ph hasCustomPrompt="1" idx="2" type="title"/>
          </p:nvPr>
        </p:nvSpPr>
        <p:spPr>
          <a:xfrm>
            <a:off x="1861200" y="1964213"/>
            <a:ext cx="5421600" cy="89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 name="Google Shape;204;p32"/>
          <p:cNvSpPr txBox="1"/>
          <p:nvPr>
            <p:ph idx="3" type="subTitle"/>
          </p:nvPr>
        </p:nvSpPr>
        <p:spPr>
          <a:xfrm>
            <a:off x="1861200" y="2795337"/>
            <a:ext cx="54216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32"/>
          <p:cNvSpPr txBox="1"/>
          <p:nvPr>
            <p:ph hasCustomPrompt="1" idx="4" type="title"/>
          </p:nvPr>
        </p:nvSpPr>
        <p:spPr>
          <a:xfrm>
            <a:off x="1861200" y="3393601"/>
            <a:ext cx="5421600" cy="89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6" name="Google Shape;206;p32"/>
          <p:cNvSpPr txBox="1"/>
          <p:nvPr>
            <p:ph idx="5" type="subTitle"/>
          </p:nvPr>
        </p:nvSpPr>
        <p:spPr>
          <a:xfrm>
            <a:off x="1861200" y="4224800"/>
            <a:ext cx="54216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7" name="Google Shape;207;p32"/>
          <p:cNvPicPr preferRelativeResize="0"/>
          <p:nvPr/>
        </p:nvPicPr>
        <p:blipFill>
          <a:blip r:embed="rId2">
            <a:alphaModFix/>
          </a:blip>
          <a:stretch>
            <a:fillRect/>
          </a:stretch>
        </p:blipFill>
        <p:spPr>
          <a:xfrm flipH="1" rot="10800000">
            <a:off x="714250" y="0"/>
            <a:ext cx="848151" cy="3146975"/>
          </a:xfrm>
          <a:prstGeom prst="rect">
            <a:avLst/>
          </a:prstGeom>
          <a:noFill/>
          <a:ln>
            <a:noFill/>
          </a:ln>
        </p:spPr>
      </p:pic>
      <p:sp>
        <p:nvSpPr>
          <p:cNvPr id="208" name="Google Shape;208;p32"/>
          <p:cNvSpPr/>
          <p:nvPr/>
        </p:nvSpPr>
        <p:spPr>
          <a:xfrm>
            <a:off x="714650" y="3134750"/>
            <a:ext cx="848100" cy="45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2"/>
          <p:cNvPicPr preferRelativeResize="0"/>
          <p:nvPr/>
        </p:nvPicPr>
        <p:blipFill>
          <a:blip r:embed="rId2">
            <a:alphaModFix/>
          </a:blip>
          <a:stretch>
            <a:fillRect/>
          </a:stretch>
        </p:blipFill>
        <p:spPr>
          <a:xfrm flipH="1">
            <a:off x="7581599" y="1996525"/>
            <a:ext cx="848151" cy="3146975"/>
          </a:xfrm>
          <a:prstGeom prst="rect">
            <a:avLst/>
          </a:prstGeom>
          <a:noFill/>
          <a:ln>
            <a:noFill/>
          </a:ln>
        </p:spPr>
      </p:pic>
      <p:sp>
        <p:nvSpPr>
          <p:cNvPr id="210" name="Google Shape;210;p32"/>
          <p:cNvSpPr/>
          <p:nvPr/>
        </p:nvSpPr>
        <p:spPr>
          <a:xfrm rot="10800000">
            <a:off x="7581250" y="1549450"/>
            <a:ext cx="848100" cy="45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11" name="Shape 211"/>
        <p:cNvGrpSpPr/>
        <p:nvPr/>
      </p:nvGrpSpPr>
      <p:grpSpPr>
        <a:xfrm>
          <a:off x="0" y="0"/>
          <a:ext cx="0" cy="0"/>
          <a:chOff x="0" y="0"/>
          <a:chExt cx="0" cy="0"/>
        </a:xfrm>
      </p:grpSpPr>
      <p:sp>
        <p:nvSpPr>
          <p:cNvPr id="212" name="Google Shape;212;p33"/>
          <p:cNvSpPr txBox="1"/>
          <p:nvPr>
            <p:ph hasCustomPrompt="1" type="title"/>
          </p:nvPr>
        </p:nvSpPr>
        <p:spPr>
          <a:xfrm>
            <a:off x="1275450" y="1954395"/>
            <a:ext cx="1192500" cy="5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3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3" name="Google Shape;213;p33"/>
          <p:cNvSpPr txBox="1"/>
          <p:nvPr>
            <p:ph idx="1" type="subTitle"/>
          </p:nvPr>
        </p:nvSpPr>
        <p:spPr>
          <a:xfrm>
            <a:off x="720000" y="3362700"/>
            <a:ext cx="2303400" cy="47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3"/>
          <p:cNvSpPr txBox="1"/>
          <p:nvPr>
            <p:ph idx="2" type="subTitle"/>
          </p:nvPr>
        </p:nvSpPr>
        <p:spPr>
          <a:xfrm>
            <a:off x="720000" y="3836173"/>
            <a:ext cx="23034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33"/>
          <p:cNvSpPr txBox="1"/>
          <p:nvPr>
            <p:ph idx="3" type="subTitle"/>
          </p:nvPr>
        </p:nvSpPr>
        <p:spPr>
          <a:xfrm>
            <a:off x="3420296" y="3836173"/>
            <a:ext cx="23034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4" type="subTitle"/>
          </p:nvPr>
        </p:nvSpPr>
        <p:spPr>
          <a:xfrm>
            <a:off x="6120603" y="3836173"/>
            <a:ext cx="23034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33"/>
          <p:cNvSpPr txBox="1"/>
          <p:nvPr>
            <p:ph idx="5" type="subTitle"/>
          </p:nvPr>
        </p:nvSpPr>
        <p:spPr>
          <a:xfrm>
            <a:off x="3420296" y="3362700"/>
            <a:ext cx="2303400" cy="47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8" name="Google Shape;218;p33"/>
          <p:cNvSpPr txBox="1"/>
          <p:nvPr>
            <p:ph idx="6" type="subTitle"/>
          </p:nvPr>
        </p:nvSpPr>
        <p:spPr>
          <a:xfrm>
            <a:off x="6120603" y="3362700"/>
            <a:ext cx="2303400" cy="47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9" name="Google Shape;219;p33"/>
          <p:cNvSpPr txBox="1"/>
          <p:nvPr>
            <p:ph hasCustomPrompt="1" idx="7" type="title"/>
          </p:nvPr>
        </p:nvSpPr>
        <p:spPr>
          <a:xfrm>
            <a:off x="3975750" y="1954395"/>
            <a:ext cx="1192500" cy="5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3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20" name="Google Shape;220;p33"/>
          <p:cNvSpPr txBox="1"/>
          <p:nvPr>
            <p:ph hasCustomPrompt="1" idx="8" type="title"/>
          </p:nvPr>
        </p:nvSpPr>
        <p:spPr>
          <a:xfrm>
            <a:off x="6676050" y="1954395"/>
            <a:ext cx="1192500" cy="5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3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21" name="Google Shape;221;p33"/>
          <p:cNvSpPr txBox="1"/>
          <p:nvPr>
            <p:ph idx="9"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2" name="Google Shape;222;p33"/>
          <p:cNvPicPr preferRelativeResize="0"/>
          <p:nvPr/>
        </p:nvPicPr>
        <p:blipFill>
          <a:blip r:embed="rId2">
            <a:alphaModFix/>
          </a:blip>
          <a:stretch>
            <a:fillRect/>
          </a:stretch>
        </p:blipFill>
        <p:spPr>
          <a:xfrm>
            <a:off x="-1" y="0"/>
            <a:ext cx="9144003" cy="3242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3" name="Shape 223"/>
        <p:cNvGrpSpPr/>
        <p:nvPr/>
      </p:nvGrpSpPr>
      <p:grpSpPr>
        <a:xfrm>
          <a:off x="0" y="0"/>
          <a:ext cx="0" cy="0"/>
          <a:chOff x="0" y="0"/>
          <a:chExt cx="0" cy="0"/>
        </a:xfrm>
      </p:grpSpPr>
      <p:sp>
        <p:nvSpPr>
          <p:cNvPr id="224" name="Google Shape;224;p34"/>
          <p:cNvSpPr txBox="1"/>
          <p:nvPr>
            <p:ph type="ctrTitle"/>
          </p:nvPr>
        </p:nvSpPr>
        <p:spPr>
          <a:xfrm>
            <a:off x="3910390" y="267050"/>
            <a:ext cx="4279500" cy="9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5" name="Google Shape;225;p34"/>
          <p:cNvSpPr txBox="1"/>
          <p:nvPr>
            <p:ph idx="1" type="subTitle"/>
          </p:nvPr>
        </p:nvSpPr>
        <p:spPr>
          <a:xfrm>
            <a:off x="3905350" y="1348100"/>
            <a:ext cx="4289700" cy="127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6" name="Google Shape;226;p34"/>
          <p:cNvSpPr txBox="1"/>
          <p:nvPr/>
        </p:nvSpPr>
        <p:spPr>
          <a:xfrm>
            <a:off x="3910750" y="3657600"/>
            <a:ext cx="4279500" cy="6465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Work Sans"/>
                <a:ea typeface="Work Sans"/>
                <a:cs typeface="Work Sans"/>
                <a:sym typeface="Work Sans"/>
              </a:rPr>
              <a:t>CREDITS: This presentation template was created by </a:t>
            </a:r>
            <a:r>
              <a:rPr b="1" lang="en" sz="12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200">
                <a:solidFill>
                  <a:schemeClr val="dk1"/>
                </a:solidFill>
                <a:latin typeface="Work Sans"/>
                <a:ea typeface="Work Sans"/>
                <a:cs typeface="Work Sans"/>
                <a:sym typeface="Work Sans"/>
              </a:rPr>
              <a:t>, including icons by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b="1" lang="en" sz="1200">
                <a:solidFill>
                  <a:schemeClr val="dk1"/>
                </a:solidFill>
                <a:latin typeface="Work Sans"/>
                <a:ea typeface="Work Sans"/>
                <a:cs typeface="Work Sans"/>
                <a:sym typeface="Work Sans"/>
              </a:rPr>
              <a:t> </a:t>
            </a:r>
            <a:r>
              <a:rPr lang="en" sz="1200">
                <a:solidFill>
                  <a:schemeClr val="dk1"/>
                </a:solidFill>
                <a:latin typeface="Work Sans"/>
                <a:ea typeface="Work Sans"/>
                <a:cs typeface="Work Sans"/>
                <a:sym typeface="Work Sans"/>
              </a:rPr>
              <a:t>and infographics &amp; images by </a:t>
            </a:r>
            <a:r>
              <a:rPr b="1" lang="en" sz="12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200">
              <a:solidFill>
                <a:schemeClr val="dk1"/>
              </a:solidFill>
              <a:latin typeface="Work Sans"/>
              <a:ea typeface="Work Sans"/>
              <a:cs typeface="Work Sans"/>
              <a:sym typeface="Work Sans"/>
            </a:endParaRPr>
          </a:p>
        </p:txBody>
      </p:sp>
      <p:pic>
        <p:nvPicPr>
          <p:cNvPr id="227" name="Google Shape;227;p34"/>
          <p:cNvPicPr preferRelativeResize="0"/>
          <p:nvPr/>
        </p:nvPicPr>
        <p:blipFill>
          <a:blip r:embed="rId5">
            <a:alphaModFix/>
          </a:blip>
          <a:stretch>
            <a:fillRect/>
          </a:stretch>
        </p:blipFill>
        <p:spPr>
          <a:xfrm>
            <a:off x="715100" y="1505350"/>
            <a:ext cx="2004925" cy="3109200"/>
          </a:xfrm>
          <a:prstGeom prst="rect">
            <a:avLst/>
          </a:prstGeom>
          <a:noFill/>
          <a:ln>
            <a:noFill/>
          </a:ln>
        </p:spPr>
      </p:pic>
      <p:sp>
        <p:nvSpPr>
          <p:cNvPr id="228" name="Google Shape;228;p34"/>
          <p:cNvSpPr/>
          <p:nvPr/>
        </p:nvSpPr>
        <p:spPr>
          <a:xfrm>
            <a:off x="715125" y="4610700"/>
            <a:ext cx="2004900" cy="532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2">
            <a:alphaModFix/>
          </a:blip>
          <a:stretch>
            <a:fillRect/>
          </a:stretch>
        </p:blipFill>
        <p:spPr>
          <a:xfrm flipH="1">
            <a:off x="1" y="2500"/>
            <a:ext cx="9143997" cy="324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1" name="Shape 231"/>
        <p:cNvGrpSpPr/>
        <p:nvPr/>
      </p:nvGrpSpPr>
      <p:grpSpPr>
        <a:xfrm>
          <a:off x="0" y="0"/>
          <a:ext cx="0" cy="0"/>
          <a:chOff x="0" y="0"/>
          <a:chExt cx="0" cy="0"/>
        </a:xfrm>
      </p:grpSpPr>
      <p:pic>
        <p:nvPicPr>
          <p:cNvPr id="232" name="Google Shape;232;p36"/>
          <p:cNvPicPr preferRelativeResize="0"/>
          <p:nvPr/>
        </p:nvPicPr>
        <p:blipFill>
          <a:blip r:embed="rId2">
            <a:alphaModFix/>
          </a:blip>
          <a:stretch>
            <a:fillRect/>
          </a:stretch>
        </p:blipFill>
        <p:spPr>
          <a:xfrm flipH="1">
            <a:off x="0" y="0"/>
            <a:ext cx="9144003" cy="3242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2">
            <a:alphaModFix/>
          </a:blip>
          <a:stretch>
            <a:fillRect/>
          </a:stretch>
        </p:blipFill>
        <p:spPr>
          <a:xfrm>
            <a:off x="-1" y="0"/>
            <a:ext cx="9144003" cy="324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5" name="Shape 235"/>
        <p:cNvGrpSpPr/>
        <p:nvPr/>
      </p:nvGrpSpPr>
      <p:grpSpPr>
        <a:xfrm>
          <a:off x="0" y="0"/>
          <a:ext cx="0" cy="0"/>
          <a:chOff x="0" y="0"/>
          <a:chExt cx="0" cy="0"/>
        </a:xfrm>
      </p:grpSpPr>
      <p:sp>
        <p:nvSpPr>
          <p:cNvPr id="236" name="Google Shape;23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7" name="Google Shape;23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8" name="Google Shape;2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rot="10800000">
            <a:off x="3759600" y="1780951"/>
            <a:ext cx="1614350" cy="591149"/>
          </a:xfrm>
          <a:prstGeom prst="rect">
            <a:avLst/>
          </a:prstGeom>
          <a:noFill/>
          <a:ln>
            <a:noFill/>
          </a:ln>
        </p:spPr>
      </p:pic>
      <p:pic>
        <p:nvPicPr>
          <p:cNvPr id="27" name="Google Shape;27;p5"/>
          <p:cNvPicPr preferRelativeResize="0"/>
          <p:nvPr/>
        </p:nvPicPr>
        <p:blipFill>
          <a:blip r:embed="rId3">
            <a:alphaModFix/>
          </a:blip>
          <a:stretch>
            <a:fillRect/>
          </a:stretch>
        </p:blipFill>
        <p:spPr>
          <a:xfrm flipH="1">
            <a:off x="0" y="0"/>
            <a:ext cx="9144003" cy="324200"/>
          </a:xfrm>
          <a:prstGeom prst="rect">
            <a:avLst/>
          </a:prstGeom>
          <a:noFill/>
          <a:ln>
            <a:noFill/>
          </a:ln>
        </p:spPr>
      </p:pic>
      <p:sp>
        <p:nvSpPr>
          <p:cNvPr id="28" name="Google Shape;28;p5"/>
          <p:cNvSpPr txBox="1"/>
          <p:nvPr>
            <p:ph idx="1" type="subTitle"/>
          </p:nvPr>
        </p:nvSpPr>
        <p:spPr>
          <a:xfrm>
            <a:off x="726776" y="2513950"/>
            <a:ext cx="2552700" cy="555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idx="2" type="subTitle"/>
          </p:nvPr>
        </p:nvSpPr>
        <p:spPr>
          <a:xfrm>
            <a:off x="5864524" y="2513950"/>
            <a:ext cx="2552700" cy="55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oboto"/>
                <a:ea typeface="Roboto"/>
                <a:cs typeface="Roboto"/>
                <a:sym typeface="Robot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 name="Google Shape;30;p5"/>
          <p:cNvSpPr txBox="1"/>
          <p:nvPr>
            <p:ph idx="3" type="subTitle"/>
          </p:nvPr>
        </p:nvSpPr>
        <p:spPr>
          <a:xfrm>
            <a:off x="726776" y="3069548"/>
            <a:ext cx="2552700" cy="12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idx="4" type="subTitle"/>
          </p:nvPr>
        </p:nvSpPr>
        <p:spPr>
          <a:xfrm>
            <a:off x="5864524" y="3069548"/>
            <a:ext cx="2552700" cy="12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p:nvPr/>
        </p:nvSpPr>
        <p:spPr>
          <a:xfrm>
            <a:off x="3759625" y="2336775"/>
            <a:ext cx="1614300" cy="2806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6" name="Google Shape;36;p6"/>
          <p:cNvPicPr preferRelativeResize="0"/>
          <p:nvPr/>
        </p:nvPicPr>
        <p:blipFill>
          <a:blip r:embed="rId2">
            <a:alphaModFix/>
          </a:blip>
          <a:stretch>
            <a:fillRect/>
          </a:stretch>
        </p:blipFill>
        <p:spPr>
          <a:xfrm>
            <a:off x="0" y="0"/>
            <a:ext cx="9144003" cy="324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ph idx="2" type="pic"/>
          </p:nvPr>
        </p:nvSpPr>
        <p:spPr>
          <a:xfrm>
            <a:off x="4344688" y="1017700"/>
            <a:ext cx="4084200" cy="3113400"/>
          </a:xfrm>
          <a:prstGeom prst="rect">
            <a:avLst/>
          </a:prstGeom>
          <a:noFill/>
          <a:ln>
            <a:noFill/>
          </a:ln>
        </p:spPr>
      </p:sp>
      <p:pic>
        <p:nvPicPr>
          <p:cNvPr id="39" name="Google Shape;39;p7"/>
          <p:cNvPicPr preferRelativeResize="0"/>
          <p:nvPr/>
        </p:nvPicPr>
        <p:blipFill>
          <a:blip r:embed="rId2">
            <a:alphaModFix/>
          </a:blip>
          <a:stretch>
            <a:fillRect/>
          </a:stretch>
        </p:blipFill>
        <p:spPr>
          <a:xfrm flipH="1" rot="10800000">
            <a:off x="4344263" y="4130224"/>
            <a:ext cx="4085025" cy="484551"/>
          </a:xfrm>
          <a:prstGeom prst="rect">
            <a:avLst/>
          </a:prstGeom>
          <a:noFill/>
          <a:ln>
            <a:noFill/>
          </a:ln>
        </p:spPr>
      </p:pic>
      <p:pic>
        <p:nvPicPr>
          <p:cNvPr id="40" name="Google Shape;40;p7"/>
          <p:cNvPicPr preferRelativeResize="0"/>
          <p:nvPr/>
        </p:nvPicPr>
        <p:blipFill>
          <a:blip r:embed="rId2">
            <a:alphaModFix/>
          </a:blip>
          <a:stretch>
            <a:fillRect/>
          </a:stretch>
        </p:blipFill>
        <p:spPr>
          <a:xfrm rot="10800000">
            <a:off x="4344700" y="534999"/>
            <a:ext cx="4085025" cy="484551"/>
          </a:xfrm>
          <a:prstGeom prst="rect">
            <a:avLst/>
          </a:prstGeom>
          <a:noFill/>
          <a:ln>
            <a:noFill/>
          </a:ln>
        </p:spPr>
      </p:pic>
      <p:sp>
        <p:nvSpPr>
          <p:cNvPr id="41" name="Google Shape;41;p7"/>
          <p:cNvSpPr txBox="1"/>
          <p:nvPr>
            <p:ph type="title"/>
          </p:nvPr>
        </p:nvSpPr>
        <p:spPr>
          <a:xfrm>
            <a:off x="717550" y="1072200"/>
            <a:ext cx="2902200" cy="154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7"/>
          <p:cNvSpPr txBox="1"/>
          <p:nvPr>
            <p:ph idx="1" type="subTitle"/>
          </p:nvPr>
        </p:nvSpPr>
        <p:spPr>
          <a:xfrm>
            <a:off x="717400" y="3185400"/>
            <a:ext cx="2902200" cy="88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7"/>
          <p:cNvSpPr/>
          <p:nvPr/>
        </p:nvSpPr>
        <p:spPr>
          <a:xfrm>
            <a:off x="8428900" y="535000"/>
            <a:ext cx="715200" cy="48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8428900" y="4130250"/>
            <a:ext cx="715200" cy="48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pic>
        <p:nvPicPr>
          <p:cNvPr id="46" name="Google Shape;46;p8"/>
          <p:cNvPicPr preferRelativeResize="0"/>
          <p:nvPr/>
        </p:nvPicPr>
        <p:blipFill>
          <a:blip r:embed="rId2">
            <a:alphaModFix/>
          </a:blip>
          <a:stretch>
            <a:fillRect/>
          </a:stretch>
        </p:blipFill>
        <p:spPr>
          <a:xfrm flipH="1">
            <a:off x="0" y="4606000"/>
            <a:ext cx="9144003" cy="535000"/>
          </a:xfrm>
          <a:prstGeom prst="rect">
            <a:avLst/>
          </a:prstGeom>
          <a:noFill/>
          <a:ln>
            <a:noFill/>
          </a:ln>
        </p:spPr>
      </p:pic>
      <p:sp>
        <p:nvSpPr>
          <p:cNvPr id="47" name="Google Shape;47;p8"/>
          <p:cNvSpPr txBox="1"/>
          <p:nvPr>
            <p:ph type="title"/>
          </p:nvPr>
        </p:nvSpPr>
        <p:spPr>
          <a:xfrm>
            <a:off x="1178100" y="1286100"/>
            <a:ext cx="6787800" cy="25713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48" name="Google Shape;48;p8"/>
          <p:cNvPicPr preferRelativeResize="0"/>
          <p:nvPr/>
        </p:nvPicPr>
        <p:blipFill>
          <a:blip r:embed="rId3">
            <a:alphaModFix/>
          </a:blip>
          <a:stretch>
            <a:fillRect/>
          </a:stretch>
        </p:blipFill>
        <p:spPr>
          <a:xfrm>
            <a:off x="0" y="2500"/>
            <a:ext cx="9143997" cy="535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pic>
        <p:nvPicPr>
          <p:cNvPr id="50" name="Google Shape;50;p9"/>
          <p:cNvPicPr preferRelativeResize="0"/>
          <p:nvPr/>
        </p:nvPicPr>
        <p:blipFill>
          <a:blip r:embed="rId2">
            <a:alphaModFix/>
          </a:blip>
          <a:stretch>
            <a:fillRect/>
          </a:stretch>
        </p:blipFill>
        <p:spPr>
          <a:xfrm rot="10800000">
            <a:off x="7581574" y="0"/>
            <a:ext cx="848151" cy="3146975"/>
          </a:xfrm>
          <a:prstGeom prst="rect">
            <a:avLst/>
          </a:prstGeom>
          <a:noFill/>
          <a:ln>
            <a:noFill/>
          </a:ln>
        </p:spPr>
      </p:pic>
      <p:sp>
        <p:nvSpPr>
          <p:cNvPr id="51" name="Google Shape;51;p9"/>
          <p:cNvSpPr txBox="1"/>
          <p:nvPr>
            <p:ph type="title"/>
          </p:nvPr>
        </p:nvSpPr>
        <p:spPr>
          <a:xfrm>
            <a:off x="2357424" y="1372275"/>
            <a:ext cx="44292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2357376" y="2262225"/>
            <a:ext cx="4429200" cy="150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9"/>
          <p:cNvSpPr/>
          <p:nvPr/>
        </p:nvSpPr>
        <p:spPr>
          <a:xfrm flipH="1">
            <a:off x="7581225" y="3134750"/>
            <a:ext cx="848100" cy="45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9"/>
          <p:cNvPicPr preferRelativeResize="0"/>
          <p:nvPr/>
        </p:nvPicPr>
        <p:blipFill>
          <a:blip r:embed="rId2">
            <a:alphaModFix/>
          </a:blip>
          <a:stretch>
            <a:fillRect/>
          </a:stretch>
        </p:blipFill>
        <p:spPr>
          <a:xfrm>
            <a:off x="714225" y="1996525"/>
            <a:ext cx="848151" cy="3146975"/>
          </a:xfrm>
          <a:prstGeom prst="rect">
            <a:avLst/>
          </a:prstGeom>
          <a:noFill/>
          <a:ln>
            <a:noFill/>
          </a:ln>
        </p:spPr>
      </p:pic>
      <p:sp>
        <p:nvSpPr>
          <p:cNvPr id="55" name="Google Shape;55;p9"/>
          <p:cNvSpPr/>
          <p:nvPr/>
        </p:nvSpPr>
        <p:spPr>
          <a:xfrm flipH="1" rot="10800000">
            <a:off x="714625" y="1549450"/>
            <a:ext cx="848100" cy="45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1961788" y="535000"/>
            <a:ext cx="4895100" cy="1151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48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datasets/jessicali9530/stanford-cars-dataset?resource=download" TargetMode="External"/><Relationship Id="rId4" Type="http://schemas.openxmlformats.org/officeDocument/2006/relationships/hyperlink" Target="https://projet.liris.cnrs.fr/imagine/pub/proceedings/ICME2011/HTML/Papers/MainConference/paper_708.pdf" TargetMode="External"/><Relationship Id="rId5" Type="http://schemas.openxmlformats.org/officeDocument/2006/relationships/hyperlink" Target="https://github.com/flytxtds/scene-recognition/blob/master/scene_recognition_short_paper.pdf" TargetMode="External"/><Relationship Id="rId6" Type="http://schemas.openxmlformats.org/officeDocument/2006/relationships/hyperlink" Target="https://liverungrow.medium.com/sift-bag-of-features-svm-for-classification-b5f775d8e55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288450" y="1126650"/>
            <a:ext cx="5633700" cy="19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Type Classification</a:t>
            </a:r>
            <a:endParaRPr>
              <a:solidFill>
                <a:schemeClr val="accent1"/>
              </a:solidFill>
            </a:endParaRPr>
          </a:p>
        </p:txBody>
      </p:sp>
      <p:sp>
        <p:nvSpPr>
          <p:cNvPr id="244" name="Google Shape;244;p39"/>
          <p:cNvSpPr txBox="1"/>
          <p:nvPr>
            <p:ph idx="2" type="subTitle"/>
          </p:nvPr>
        </p:nvSpPr>
        <p:spPr>
          <a:xfrm>
            <a:off x="704700" y="402275"/>
            <a:ext cx="3867300" cy="29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UC Berkeley</a:t>
            </a:r>
            <a:endParaRPr/>
          </a:p>
        </p:txBody>
      </p:sp>
      <p:sp>
        <p:nvSpPr>
          <p:cNvPr id="245" name="Google Shape;245;p39"/>
          <p:cNvSpPr txBox="1"/>
          <p:nvPr>
            <p:ph idx="1" type="subTitle"/>
          </p:nvPr>
        </p:nvSpPr>
        <p:spPr>
          <a:xfrm>
            <a:off x="762075" y="3815675"/>
            <a:ext cx="2407500" cy="86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Scott Kao</a:t>
            </a:r>
            <a:endParaRPr/>
          </a:p>
          <a:p>
            <a:pPr indent="0" lvl="0" marL="0" rtl="0" algn="l">
              <a:spcBef>
                <a:spcPts val="0"/>
              </a:spcBef>
              <a:spcAft>
                <a:spcPts val="0"/>
              </a:spcAft>
              <a:buNone/>
            </a:pPr>
            <a:r>
              <a:rPr lang="en"/>
              <a:t>Amir Sotoodeh</a:t>
            </a:r>
            <a:endParaRPr/>
          </a:p>
          <a:p>
            <a:pPr indent="0" lvl="0" marL="0" rtl="0" algn="l">
              <a:spcBef>
                <a:spcPts val="0"/>
              </a:spcBef>
              <a:spcAft>
                <a:spcPts val="0"/>
              </a:spcAft>
              <a:buNone/>
            </a:pPr>
            <a:r>
              <a:rPr lang="en"/>
              <a:t>Steven Tong</a:t>
            </a:r>
            <a:endParaRPr/>
          </a:p>
        </p:txBody>
      </p:sp>
      <p:sp>
        <p:nvSpPr>
          <p:cNvPr id="246" name="Google Shape;246;p39"/>
          <p:cNvSpPr/>
          <p:nvPr/>
        </p:nvSpPr>
        <p:spPr>
          <a:xfrm>
            <a:off x="880400" y="3253925"/>
            <a:ext cx="4318381" cy="393776"/>
          </a:xfrm>
          <a:prstGeom prst="rect">
            <a:avLst/>
          </a:prstGeom>
        </p:spPr>
        <p:txBody>
          <a:bodyPr>
            <a:prstTxWarp prst="textPlain"/>
          </a:bodyPr>
          <a:lstStyle/>
          <a:p>
            <a:pPr lvl="0" algn="ctr"/>
            <a:r>
              <a:rPr b="0" i="0">
                <a:ln>
                  <a:noFill/>
                </a:ln>
                <a:gradFill>
                  <a:gsLst>
                    <a:gs pos="0">
                      <a:schemeClr val="dk2"/>
                    </a:gs>
                    <a:gs pos="50000">
                      <a:schemeClr val="lt2"/>
                    </a:gs>
                    <a:gs pos="75000">
                      <a:schemeClr val="accent1"/>
                    </a:gs>
                    <a:gs pos="100000">
                      <a:schemeClr val="accent3"/>
                    </a:gs>
                  </a:gsLst>
                  <a:lin ang="2700006" scaled="0"/>
                </a:gradFill>
                <a:latin typeface="Roboto"/>
              </a:rPr>
              <a:t>W281 Computer Vision</a:t>
            </a:r>
          </a:p>
        </p:txBody>
      </p:sp>
      <p:sp>
        <p:nvSpPr>
          <p:cNvPr id="247" name="Google Shape;247;p39"/>
          <p:cNvSpPr/>
          <p:nvPr/>
        </p:nvSpPr>
        <p:spPr>
          <a:xfrm>
            <a:off x="7046775" y="3950750"/>
            <a:ext cx="759354" cy="657741"/>
          </a:xfrm>
          <a:custGeom>
            <a:rect b="b" l="l" r="r" t="t"/>
            <a:pathLst>
              <a:path extrusionOk="0" h="59849" w="69095">
                <a:moveTo>
                  <a:pt x="30717" y="0"/>
                </a:moveTo>
                <a:lnTo>
                  <a:pt x="30717" y="13"/>
                </a:lnTo>
                <a:lnTo>
                  <a:pt x="34548" y="6653"/>
                </a:lnTo>
                <a:lnTo>
                  <a:pt x="65262" y="6653"/>
                </a:lnTo>
                <a:lnTo>
                  <a:pt x="69094" y="0"/>
                </a:lnTo>
                <a:close/>
                <a:moveTo>
                  <a:pt x="15352" y="0"/>
                </a:moveTo>
                <a:lnTo>
                  <a:pt x="15352" y="13"/>
                </a:lnTo>
                <a:lnTo>
                  <a:pt x="19182" y="6653"/>
                </a:lnTo>
                <a:lnTo>
                  <a:pt x="19197" y="6653"/>
                </a:lnTo>
                <a:lnTo>
                  <a:pt x="23028" y="13307"/>
                </a:lnTo>
                <a:lnTo>
                  <a:pt x="26871" y="19958"/>
                </a:lnTo>
                <a:lnTo>
                  <a:pt x="30704" y="13307"/>
                </a:lnTo>
                <a:lnTo>
                  <a:pt x="30702" y="13307"/>
                </a:lnTo>
                <a:lnTo>
                  <a:pt x="26871" y="6653"/>
                </a:lnTo>
                <a:lnTo>
                  <a:pt x="23041" y="0"/>
                </a:lnTo>
                <a:close/>
                <a:moveTo>
                  <a:pt x="38391" y="13305"/>
                </a:moveTo>
                <a:lnTo>
                  <a:pt x="38391" y="13320"/>
                </a:lnTo>
                <a:lnTo>
                  <a:pt x="34561" y="19958"/>
                </a:lnTo>
                <a:lnTo>
                  <a:pt x="57587" y="19958"/>
                </a:lnTo>
                <a:lnTo>
                  <a:pt x="57587" y="19945"/>
                </a:lnTo>
                <a:lnTo>
                  <a:pt x="61418" y="13305"/>
                </a:lnTo>
                <a:close/>
                <a:moveTo>
                  <a:pt x="1" y="0"/>
                </a:moveTo>
                <a:lnTo>
                  <a:pt x="1" y="13"/>
                </a:lnTo>
                <a:lnTo>
                  <a:pt x="3832" y="6653"/>
                </a:lnTo>
                <a:lnTo>
                  <a:pt x="3846" y="6653"/>
                </a:lnTo>
                <a:lnTo>
                  <a:pt x="7677" y="13307"/>
                </a:lnTo>
                <a:lnTo>
                  <a:pt x="11521" y="19945"/>
                </a:lnTo>
                <a:lnTo>
                  <a:pt x="11521" y="19958"/>
                </a:lnTo>
                <a:lnTo>
                  <a:pt x="15352" y="26599"/>
                </a:lnTo>
                <a:lnTo>
                  <a:pt x="15352" y="26612"/>
                </a:lnTo>
                <a:lnTo>
                  <a:pt x="19197" y="33250"/>
                </a:lnTo>
                <a:lnTo>
                  <a:pt x="23028" y="26599"/>
                </a:lnTo>
                <a:lnTo>
                  <a:pt x="19197" y="19958"/>
                </a:lnTo>
                <a:lnTo>
                  <a:pt x="15352" y="13307"/>
                </a:lnTo>
                <a:lnTo>
                  <a:pt x="11521" y="6653"/>
                </a:lnTo>
                <a:lnTo>
                  <a:pt x="7677" y="13"/>
                </a:lnTo>
                <a:lnTo>
                  <a:pt x="7677" y="0"/>
                </a:lnTo>
                <a:close/>
                <a:moveTo>
                  <a:pt x="30717" y="26599"/>
                </a:moveTo>
                <a:lnTo>
                  <a:pt x="30717" y="26612"/>
                </a:lnTo>
                <a:lnTo>
                  <a:pt x="26886" y="33250"/>
                </a:lnTo>
                <a:lnTo>
                  <a:pt x="26871" y="33250"/>
                </a:lnTo>
                <a:lnTo>
                  <a:pt x="26871" y="33265"/>
                </a:lnTo>
                <a:lnTo>
                  <a:pt x="23041" y="39903"/>
                </a:lnTo>
                <a:lnTo>
                  <a:pt x="26871" y="46544"/>
                </a:lnTo>
                <a:lnTo>
                  <a:pt x="30702" y="39903"/>
                </a:lnTo>
                <a:lnTo>
                  <a:pt x="30717" y="39903"/>
                </a:lnTo>
                <a:lnTo>
                  <a:pt x="34548" y="33250"/>
                </a:lnTo>
                <a:lnTo>
                  <a:pt x="38391" y="26599"/>
                </a:lnTo>
                <a:close/>
                <a:moveTo>
                  <a:pt x="46068" y="26599"/>
                </a:moveTo>
                <a:lnTo>
                  <a:pt x="46068" y="26612"/>
                </a:lnTo>
                <a:lnTo>
                  <a:pt x="42237" y="33250"/>
                </a:lnTo>
                <a:lnTo>
                  <a:pt x="42222" y="33250"/>
                </a:lnTo>
                <a:lnTo>
                  <a:pt x="38391" y="39903"/>
                </a:lnTo>
                <a:lnTo>
                  <a:pt x="34548" y="46557"/>
                </a:lnTo>
                <a:lnTo>
                  <a:pt x="30715" y="53195"/>
                </a:lnTo>
                <a:lnTo>
                  <a:pt x="34548" y="59849"/>
                </a:lnTo>
                <a:lnTo>
                  <a:pt x="38391" y="53195"/>
                </a:lnTo>
                <a:lnTo>
                  <a:pt x="42222" y="46557"/>
                </a:lnTo>
                <a:lnTo>
                  <a:pt x="46068" y="39903"/>
                </a:lnTo>
                <a:lnTo>
                  <a:pt x="49898" y="33250"/>
                </a:lnTo>
                <a:lnTo>
                  <a:pt x="49911" y="33250"/>
                </a:lnTo>
                <a:lnTo>
                  <a:pt x="53742" y="2659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a:t>
            </a:r>
            <a:r>
              <a:rPr lang="en"/>
              <a:t> Extraction - LBP</a:t>
            </a:r>
            <a:endParaRPr/>
          </a:p>
        </p:txBody>
      </p:sp>
      <p:pic>
        <p:nvPicPr>
          <p:cNvPr id="317" name="Google Shape;317;p48"/>
          <p:cNvPicPr preferRelativeResize="0"/>
          <p:nvPr/>
        </p:nvPicPr>
        <p:blipFill>
          <a:blip r:embed="rId3">
            <a:alphaModFix/>
          </a:blip>
          <a:stretch>
            <a:fillRect/>
          </a:stretch>
        </p:blipFill>
        <p:spPr>
          <a:xfrm>
            <a:off x="152400" y="2808850"/>
            <a:ext cx="8839201" cy="1698283"/>
          </a:xfrm>
          <a:prstGeom prst="rect">
            <a:avLst/>
          </a:prstGeom>
          <a:noFill/>
          <a:ln>
            <a:noFill/>
          </a:ln>
          <a:effectLst>
            <a:outerShdw blurRad="57150" rotWithShape="0" algn="bl" dir="5400000" dist="19050">
              <a:schemeClr val="dk1">
                <a:alpha val="50000"/>
              </a:schemeClr>
            </a:outerShdw>
          </a:effectLst>
        </p:spPr>
      </p:pic>
      <p:sp>
        <p:nvSpPr>
          <p:cNvPr id="318" name="Google Shape;318;p48"/>
          <p:cNvSpPr txBox="1"/>
          <p:nvPr/>
        </p:nvSpPr>
        <p:spPr>
          <a:xfrm>
            <a:off x="536375" y="1855750"/>
            <a:ext cx="6185700" cy="953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50">
                <a:solidFill>
                  <a:srgbClr val="D4D4D4"/>
                </a:solidFill>
                <a:highlight>
                  <a:srgbClr val="1E1E1E"/>
                </a:highlight>
                <a:latin typeface="Courier New"/>
                <a:ea typeface="Courier New"/>
                <a:cs typeface="Courier New"/>
                <a:sym typeface="Courier New"/>
              </a:rPr>
              <a:t>    lbp = local_binary_pattern</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image</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P=</a:t>
            </a:r>
            <a:r>
              <a:rPr b="1" lang="en" sz="1250">
                <a:solidFill>
                  <a:srgbClr val="B5CEA8"/>
                </a:solidFill>
                <a:highlight>
                  <a:srgbClr val="1E1E1E"/>
                </a:highlight>
                <a:latin typeface="Courier New"/>
                <a:ea typeface="Courier New"/>
                <a:cs typeface="Courier New"/>
                <a:sym typeface="Courier New"/>
              </a:rPr>
              <a:t>8</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R=</a:t>
            </a:r>
            <a:r>
              <a:rPr b="1" lang="en" sz="1250">
                <a:solidFill>
                  <a:srgbClr val="B5CEA8"/>
                </a:solidFill>
                <a:highlight>
                  <a:srgbClr val="1E1E1E"/>
                </a:highlight>
                <a:latin typeface="Courier New"/>
                <a:ea typeface="Courier New"/>
                <a:cs typeface="Courier New"/>
                <a:sym typeface="Courier New"/>
              </a:rPr>
              <a:t>8</a:t>
            </a:r>
            <a:r>
              <a:rPr b="1" lang="en" sz="1250">
                <a:solidFill>
                  <a:srgbClr val="DCDCDC"/>
                </a:solidFill>
                <a:highlight>
                  <a:srgbClr val="1E1E1E"/>
                </a:highlight>
                <a:latin typeface="Courier New"/>
                <a:ea typeface="Courier New"/>
                <a:cs typeface="Courier New"/>
                <a:sym typeface="Courier New"/>
              </a:rPr>
              <a:t>)</a:t>
            </a:r>
            <a:endParaRPr b="1" sz="12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rgbClr val="D4D4D4"/>
                </a:solidFill>
                <a:highlight>
                  <a:srgbClr val="1E1E1E"/>
                </a:highlight>
                <a:latin typeface="Courier New"/>
                <a:ea typeface="Courier New"/>
                <a:cs typeface="Courier New"/>
                <a:sym typeface="Courier New"/>
              </a:rPr>
              <a:t>    hist</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_ = np.histogram</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lbp</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bins=</a:t>
            </a:r>
            <a:r>
              <a:rPr b="1" lang="en" sz="1250">
                <a:solidFill>
                  <a:srgbClr val="B5CEA8"/>
                </a:solidFill>
                <a:highlight>
                  <a:srgbClr val="1E1E1E"/>
                </a:highlight>
                <a:latin typeface="Courier New"/>
                <a:ea typeface="Courier New"/>
                <a:cs typeface="Courier New"/>
                <a:sym typeface="Courier New"/>
              </a:rPr>
              <a:t>256</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range=</a:t>
            </a:r>
            <a:r>
              <a:rPr b="1" lang="en" sz="1250">
                <a:solidFill>
                  <a:srgbClr val="DCDCDC"/>
                </a:solidFill>
                <a:highlight>
                  <a:srgbClr val="1E1E1E"/>
                </a:highlight>
                <a:latin typeface="Courier New"/>
                <a:ea typeface="Courier New"/>
                <a:cs typeface="Courier New"/>
                <a:sym typeface="Courier New"/>
              </a:rPr>
              <a:t>(</a:t>
            </a:r>
            <a:r>
              <a:rPr b="1" lang="en" sz="1250">
                <a:solidFill>
                  <a:srgbClr val="B5CEA8"/>
                </a:solidFill>
                <a:highlight>
                  <a:srgbClr val="1E1E1E"/>
                </a:highlight>
                <a:latin typeface="Courier New"/>
                <a:ea typeface="Courier New"/>
                <a:cs typeface="Courier New"/>
                <a:sym typeface="Courier New"/>
              </a:rPr>
              <a:t>0</a:t>
            </a:r>
            <a:r>
              <a:rPr b="1" lang="en" sz="1250">
                <a:solidFill>
                  <a:srgbClr val="DCDCDC"/>
                </a:solidFill>
                <a:highlight>
                  <a:srgbClr val="1E1E1E"/>
                </a:highlight>
                <a:latin typeface="Courier New"/>
                <a:ea typeface="Courier New"/>
                <a:cs typeface="Courier New"/>
                <a:sym typeface="Courier New"/>
              </a:rPr>
              <a:t>,</a:t>
            </a:r>
            <a:r>
              <a:rPr b="1" lang="en" sz="1250">
                <a:solidFill>
                  <a:srgbClr val="D4D4D4"/>
                </a:solidFill>
                <a:highlight>
                  <a:srgbClr val="1E1E1E"/>
                </a:highlight>
                <a:latin typeface="Courier New"/>
                <a:ea typeface="Courier New"/>
                <a:cs typeface="Courier New"/>
                <a:sym typeface="Courier New"/>
              </a:rPr>
              <a:t> </a:t>
            </a:r>
            <a:r>
              <a:rPr b="1" lang="en" sz="1250">
                <a:solidFill>
                  <a:srgbClr val="B5CEA8"/>
                </a:solidFill>
                <a:highlight>
                  <a:srgbClr val="1E1E1E"/>
                </a:highlight>
                <a:latin typeface="Courier New"/>
                <a:ea typeface="Courier New"/>
                <a:cs typeface="Courier New"/>
                <a:sym typeface="Courier New"/>
              </a:rPr>
              <a:t>256</a:t>
            </a:r>
            <a:r>
              <a:rPr b="1" lang="en" sz="1250">
                <a:solidFill>
                  <a:srgbClr val="DCDCDC"/>
                </a:solidFill>
                <a:highlight>
                  <a:srgbClr val="1E1E1E"/>
                </a:highlight>
                <a:latin typeface="Courier New"/>
                <a:ea typeface="Courier New"/>
                <a:cs typeface="Courier New"/>
                <a:sym typeface="Courier New"/>
              </a:rPr>
              <a:t>))</a:t>
            </a:r>
            <a:endParaRPr b="1" sz="12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b="1" sz="1600">
              <a:latin typeface="Work Sans"/>
              <a:ea typeface="Work Sans"/>
              <a:cs typeface="Work Sans"/>
              <a:sym typeface="Work Sans"/>
            </a:endParaRPr>
          </a:p>
        </p:txBody>
      </p:sp>
      <p:sp>
        <p:nvSpPr>
          <p:cNvPr id="319" name="Google Shape;319;p48"/>
          <p:cNvSpPr txBox="1"/>
          <p:nvPr/>
        </p:nvSpPr>
        <p:spPr>
          <a:xfrm>
            <a:off x="209700" y="1310300"/>
            <a:ext cx="816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E8EAED"/>
                </a:solidFill>
                <a:highlight>
                  <a:srgbClr val="202124"/>
                </a:highlight>
                <a:latin typeface="Roboto"/>
                <a:ea typeface="Roboto"/>
                <a:cs typeface="Roboto"/>
                <a:sym typeface="Roboto"/>
              </a:rPr>
              <a:t>High discriminative power for distinguishing texture.</a:t>
            </a:r>
            <a:endParaRPr sz="1700">
              <a:solidFill>
                <a:srgbClr val="E8EAED"/>
              </a:solidFill>
              <a:highlight>
                <a:srgbClr val="202124"/>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 - Daisy</a:t>
            </a:r>
            <a:endParaRPr/>
          </a:p>
        </p:txBody>
      </p:sp>
      <p:pic>
        <p:nvPicPr>
          <p:cNvPr id="325" name="Google Shape;325;p49"/>
          <p:cNvPicPr preferRelativeResize="0"/>
          <p:nvPr/>
        </p:nvPicPr>
        <p:blipFill>
          <a:blip r:embed="rId3">
            <a:alphaModFix/>
          </a:blip>
          <a:stretch>
            <a:fillRect/>
          </a:stretch>
        </p:blipFill>
        <p:spPr>
          <a:xfrm>
            <a:off x="152400" y="2069150"/>
            <a:ext cx="8839201" cy="1698283"/>
          </a:xfrm>
          <a:prstGeom prst="rect">
            <a:avLst/>
          </a:prstGeom>
          <a:noFill/>
          <a:ln>
            <a:noFill/>
          </a:ln>
        </p:spPr>
      </p:pic>
      <p:sp>
        <p:nvSpPr>
          <p:cNvPr id="326" name="Google Shape;326;p49"/>
          <p:cNvSpPr txBox="1"/>
          <p:nvPr/>
        </p:nvSpPr>
        <p:spPr>
          <a:xfrm>
            <a:off x="465275" y="1414350"/>
            <a:ext cx="81201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features = daisy</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image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step=</a:t>
            </a:r>
            <a:r>
              <a:rPr lang="en" sz="1050">
                <a:solidFill>
                  <a:srgbClr val="B5CEA8"/>
                </a:solidFill>
                <a:highlight>
                  <a:srgbClr val="1E1E1E"/>
                </a:highlight>
                <a:latin typeface="Courier New"/>
                <a:ea typeface="Courier New"/>
                <a:cs typeface="Courier New"/>
                <a:sym typeface="Courier New"/>
              </a:rPr>
              <a:t>64</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radius=</a:t>
            </a:r>
            <a:r>
              <a:rPr lang="en" sz="1050">
                <a:solidFill>
                  <a:srgbClr val="B5CEA8"/>
                </a:solidFill>
                <a:highlight>
                  <a:srgbClr val="1E1E1E"/>
                </a:highlight>
                <a:latin typeface="Courier New"/>
                <a:ea typeface="Courier New"/>
                <a:cs typeface="Courier New"/>
                <a:sym typeface="Courier New"/>
              </a:rPr>
              <a:t>64</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rings=</a:t>
            </a:r>
            <a:r>
              <a:rPr lang="en" sz="1050">
                <a:solidFill>
                  <a:srgbClr val="B5CEA8"/>
                </a:solidFill>
                <a:highlight>
                  <a:srgbClr val="1E1E1E"/>
                </a:highlight>
                <a:latin typeface="Courier New"/>
                <a:ea typeface="Courier New"/>
                <a:cs typeface="Courier New"/>
                <a:sym typeface="Courier New"/>
              </a:rPr>
              <a:t>2</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histograms=</a:t>
            </a:r>
            <a:r>
              <a:rPr lang="en" sz="1050">
                <a:solidFill>
                  <a:srgbClr val="B5CEA8"/>
                </a:solidFill>
                <a:highlight>
                  <a:srgbClr val="1E1E1E"/>
                </a:highlight>
                <a:latin typeface="Courier New"/>
                <a:ea typeface="Courier New"/>
                <a:cs typeface="Courier New"/>
                <a:sym typeface="Courier New"/>
              </a:rPr>
              <a:t>8</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orientations=</a:t>
            </a:r>
            <a:r>
              <a:rPr lang="en" sz="1050">
                <a:solidFill>
                  <a:srgbClr val="B5CEA8"/>
                </a:solidFill>
                <a:highlight>
                  <a:srgbClr val="1E1E1E"/>
                </a:highlight>
                <a:latin typeface="Courier New"/>
                <a:ea typeface="Courier New"/>
                <a:cs typeface="Courier New"/>
                <a:sym typeface="Courier New"/>
              </a:rPr>
              <a:t>8</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 - Color Histogram</a:t>
            </a:r>
            <a:endParaRPr/>
          </a:p>
        </p:txBody>
      </p:sp>
      <p:pic>
        <p:nvPicPr>
          <p:cNvPr id="332" name="Google Shape;332;p50"/>
          <p:cNvPicPr preferRelativeResize="0"/>
          <p:nvPr/>
        </p:nvPicPr>
        <p:blipFill>
          <a:blip r:embed="rId3">
            <a:alphaModFix/>
          </a:blip>
          <a:stretch>
            <a:fillRect/>
          </a:stretch>
        </p:blipFill>
        <p:spPr>
          <a:xfrm>
            <a:off x="152400" y="2734350"/>
            <a:ext cx="8839198" cy="1984310"/>
          </a:xfrm>
          <a:prstGeom prst="rect">
            <a:avLst/>
          </a:prstGeom>
          <a:noFill/>
          <a:ln>
            <a:noFill/>
          </a:ln>
        </p:spPr>
      </p:pic>
      <p:sp>
        <p:nvSpPr>
          <p:cNvPr id="333" name="Google Shape;333;p50"/>
          <p:cNvSpPr txBox="1"/>
          <p:nvPr/>
        </p:nvSpPr>
        <p:spPr>
          <a:xfrm>
            <a:off x="152400" y="1543800"/>
            <a:ext cx="88392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Work Sans"/>
              <a:buChar char="●"/>
            </a:pPr>
            <a:r>
              <a:rPr lang="en" sz="1700">
                <a:solidFill>
                  <a:schemeClr val="dk1"/>
                </a:solidFill>
                <a:latin typeface="Work Sans"/>
                <a:ea typeface="Work Sans"/>
                <a:cs typeface="Work Sans"/>
                <a:sym typeface="Work Sans"/>
              </a:rPr>
              <a:t>Single channel (grayscale)</a:t>
            </a:r>
            <a:endParaRPr sz="1700">
              <a:solidFill>
                <a:schemeClr val="dk1"/>
              </a:solidFill>
              <a:latin typeface="Work Sans"/>
              <a:ea typeface="Work Sans"/>
              <a:cs typeface="Work Sans"/>
              <a:sym typeface="Work Sans"/>
            </a:endParaRPr>
          </a:p>
          <a:p>
            <a:pPr indent="-336550" lvl="0" marL="457200" rtl="0" algn="l">
              <a:spcBef>
                <a:spcPts val="0"/>
              </a:spcBef>
              <a:spcAft>
                <a:spcPts val="0"/>
              </a:spcAft>
              <a:buClr>
                <a:schemeClr val="dk1"/>
              </a:buClr>
              <a:buSzPts val="1700"/>
              <a:buFont typeface="Work Sans"/>
              <a:buChar char="●"/>
            </a:pPr>
            <a:r>
              <a:rPr lang="en" sz="1700">
                <a:solidFill>
                  <a:schemeClr val="dk1"/>
                </a:solidFill>
                <a:latin typeface="Work Sans"/>
                <a:ea typeface="Work Sans"/>
                <a:cs typeface="Work Sans"/>
                <a:sym typeface="Work Sans"/>
              </a:rPr>
              <a:t>25 bins</a:t>
            </a:r>
            <a:endParaRPr sz="1700">
              <a:solidFill>
                <a:schemeClr val="dk1"/>
              </a:solidFill>
              <a:latin typeface="Work Sans"/>
              <a:ea typeface="Work Sans"/>
              <a:cs typeface="Work Sans"/>
              <a:sym typeface="Work Sans"/>
            </a:endParaRPr>
          </a:p>
          <a:p>
            <a:pPr indent="-336550" lvl="0" marL="457200" rtl="0" algn="l">
              <a:spcBef>
                <a:spcPts val="0"/>
              </a:spcBef>
              <a:spcAft>
                <a:spcPts val="0"/>
              </a:spcAft>
              <a:buClr>
                <a:schemeClr val="dk1"/>
              </a:buClr>
              <a:buSzPts val="1700"/>
              <a:buFont typeface="Work Sans"/>
              <a:buChar char="●"/>
            </a:pPr>
            <a:r>
              <a:rPr lang="en" sz="1700">
                <a:solidFill>
                  <a:schemeClr val="dk1"/>
                </a:solidFill>
                <a:latin typeface="Work Sans"/>
                <a:ea typeface="Work Sans"/>
                <a:cs typeface="Work Sans"/>
                <a:sym typeface="Work Sans"/>
              </a:rPr>
              <a:t>Does not appear to be distinguishable among different classes</a:t>
            </a:r>
            <a:endParaRPr sz="1700">
              <a:solidFill>
                <a:schemeClr val="dk1"/>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idx="1" type="body"/>
          </p:nvPr>
        </p:nvSpPr>
        <p:spPr>
          <a:xfrm>
            <a:off x="152550" y="1185750"/>
            <a:ext cx="8839200" cy="1698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Randomly select 50 SIFT features from each image</a:t>
            </a:r>
            <a:endParaRPr sz="1700"/>
          </a:p>
          <a:p>
            <a:pPr indent="-336550" lvl="0" marL="457200" rtl="0" algn="l">
              <a:spcBef>
                <a:spcPts val="0"/>
              </a:spcBef>
              <a:spcAft>
                <a:spcPts val="0"/>
              </a:spcAft>
              <a:buSzPts val="1700"/>
              <a:buChar char="●"/>
            </a:pPr>
            <a:r>
              <a:rPr lang="en" sz="1700"/>
              <a:t>Use VBOW (Visual Bag of Words)</a:t>
            </a:r>
            <a:endParaRPr sz="1700"/>
          </a:p>
          <a:p>
            <a:pPr indent="-336550" lvl="0" marL="457200" rtl="0" algn="l">
              <a:spcBef>
                <a:spcPts val="0"/>
              </a:spcBef>
              <a:spcAft>
                <a:spcPts val="0"/>
              </a:spcAft>
              <a:buSzPts val="1700"/>
              <a:buChar char="●"/>
            </a:pPr>
            <a:r>
              <a:rPr lang="en" sz="1700"/>
              <a:t>K-means clustering (200)</a:t>
            </a:r>
            <a:endParaRPr sz="1700"/>
          </a:p>
          <a:p>
            <a:pPr indent="-336550" lvl="0" marL="457200" rtl="0" algn="l">
              <a:spcBef>
                <a:spcPts val="0"/>
              </a:spcBef>
              <a:spcAft>
                <a:spcPts val="0"/>
              </a:spcAft>
              <a:buSzPts val="1700"/>
              <a:buChar char="●"/>
            </a:pPr>
            <a:r>
              <a:rPr lang="en" sz="1700"/>
              <a:t>Extract all features and categorized them to clusters</a:t>
            </a:r>
            <a:endParaRPr sz="1700"/>
          </a:p>
          <a:p>
            <a:pPr indent="-336550" lvl="0" marL="457200" rtl="0" algn="l">
              <a:spcBef>
                <a:spcPts val="0"/>
              </a:spcBef>
              <a:spcAft>
                <a:spcPts val="0"/>
              </a:spcAft>
              <a:buSzPts val="1700"/>
              <a:buChar char="●"/>
            </a:pPr>
            <a:r>
              <a:rPr lang="en" sz="1700"/>
              <a:t>Create histogram for modeling</a:t>
            </a:r>
            <a:endParaRPr sz="1700"/>
          </a:p>
        </p:txBody>
      </p:sp>
      <p:sp>
        <p:nvSpPr>
          <p:cNvPr id="339" name="Google Shape;339;p51"/>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 - SIFT</a:t>
            </a:r>
            <a:endParaRPr/>
          </a:p>
        </p:txBody>
      </p:sp>
      <p:pic>
        <p:nvPicPr>
          <p:cNvPr id="340" name="Google Shape;340;p51"/>
          <p:cNvPicPr preferRelativeResize="0"/>
          <p:nvPr/>
        </p:nvPicPr>
        <p:blipFill>
          <a:blip r:embed="rId3">
            <a:alphaModFix/>
          </a:blip>
          <a:stretch>
            <a:fillRect/>
          </a:stretch>
        </p:blipFill>
        <p:spPr>
          <a:xfrm>
            <a:off x="152400" y="3110825"/>
            <a:ext cx="8839201" cy="169828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body"/>
          </p:nvPr>
        </p:nvSpPr>
        <p:spPr>
          <a:xfrm>
            <a:off x="110825" y="1017700"/>
            <a:ext cx="3736500" cy="3333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Color feature has </a:t>
            </a:r>
            <a:r>
              <a:rPr lang="en" sz="1700"/>
              <a:t>only 25 components</a:t>
            </a:r>
            <a:endParaRPr sz="1700"/>
          </a:p>
          <a:p>
            <a:pPr indent="-336550" lvl="0" marL="457200" rtl="0" algn="l">
              <a:spcBef>
                <a:spcPts val="0"/>
              </a:spcBef>
              <a:spcAft>
                <a:spcPts val="0"/>
              </a:spcAft>
              <a:buSzPts val="1700"/>
              <a:buChar char="-"/>
            </a:pPr>
            <a:r>
              <a:rPr lang="en" sz="1700"/>
              <a:t>LBP takes over 200 components to be close to 1</a:t>
            </a:r>
            <a:endParaRPr sz="1700"/>
          </a:p>
          <a:p>
            <a:pPr indent="-336550" lvl="0" marL="457200" rtl="0" algn="l">
              <a:spcBef>
                <a:spcPts val="0"/>
              </a:spcBef>
              <a:spcAft>
                <a:spcPts val="0"/>
              </a:spcAft>
              <a:buSzPts val="1700"/>
              <a:buChar char="-"/>
            </a:pPr>
            <a:r>
              <a:rPr lang="en" sz="1700"/>
              <a:t>Daisy features can get high explained variance with 150 components</a:t>
            </a:r>
            <a:endParaRPr sz="1700"/>
          </a:p>
          <a:p>
            <a:pPr indent="-336550" lvl="0" marL="457200" rtl="0" algn="l">
              <a:spcBef>
                <a:spcPts val="0"/>
              </a:spcBef>
              <a:spcAft>
                <a:spcPts val="0"/>
              </a:spcAft>
              <a:buSzPts val="1700"/>
              <a:buChar char="-"/>
            </a:pPr>
            <a:r>
              <a:rPr lang="en" sz="1700"/>
              <a:t>SIFT feature can get explained variance to 1 with 200 components</a:t>
            </a:r>
            <a:endParaRPr sz="1700"/>
          </a:p>
        </p:txBody>
      </p:sp>
      <p:sp>
        <p:nvSpPr>
          <p:cNvPr id="346" name="Google Shape;346;p52"/>
          <p:cNvSpPr txBox="1"/>
          <p:nvPr>
            <p:ph type="title"/>
          </p:nvPr>
        </p:nvSpPr>
        <p:spPr>
          <a:xfrm>
            <a:off x="694075" y="360475"/>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PCA</a:t>
            </a:r>
            <a:endParaRPr>
              <a:latin typeface="Work Sans"/>
              <a:ea typeface="Work Sans"/>
              <a:cs typeface="Work Sans"/>
              <a:sym typeface="Work Sans"/>
            </a:endParaRPr>
          </a:p>
        </p:txBody>
      </p:sp>
      <p:pic>
        <p:nvPicPr>
          <p:cNvPr id="347" name="Google Shape;347;p52"/>
          <p:cNvPicPr preferRelativeResize="0"/>
          <p:nvPr/>
        </p:nvPicPr>
        <p:blipFill>
          <a:blip r:embed="rId3">
            <a:alphaModFix/>
          </a:blip>
          <a:stretch>
            <a:fillRect/>
          </a:stretch>
        </p:blipFill>
        <p:spPr>
          <a:xfrm>
            <a:off x="3969650" y="1072725"/>
            <a:ext cx="5021376" cy="1798225"/>
          </a:xfrm>
          <a:prstGeom prst="rect">
            <a:avLst/>
          </a:prstGeom>
          <a:noFill/>
          <a:ln>
            <a:noFill/>
          </a:ln>
        </p:spPr>
      </p:pic>
      <p:pic>
        <p:nvPicPr>
          <p:cNvPr id="348" name="Google Shape;348;p52"/>
          <p:cNvPicPr preferRelativeResize="0"/>
          <p:nvPr/>
        </p:nvPicPr>
        <p:blipFill>
          <a:blip r:embed="rId4">
            <a:alphaModFix/>
          </a:blip>
          <a:stretch>
            <a:fillRect/>
          </a:stretch>
        </p:blipFill>
        <p:spPr>
          <a:xfrm>
            <a:off x="3969650" y="3068100"/>
            <a:ext cx="5021375" cy="1778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idx="1" type="body"/>
          </p:nvPr>
        </p:nvSpPr>
        <p:spPr>
          <a:xfrm>
            <a:off x="694075" y="1613075"/>
            <a:ext cx="4858200" cy="1314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VGG and and Daisy feature seem to have separatable </a:t>
            </a:r>
            <a:r>
              <a:rPr lang="en" sz="1700"/>
              <a:t>boundaries</a:t>
            </a:r>
            <a:r>
              <a:rPr lang="en" sz="1700"/>
              <a:t> among classes</a:t>
            </a:r>
            <a:endParaRPr sz="1700"/>
          </a:p>
        </p:txBody>
      </p:sp>
      <p:sp>
        <p:nvSpPr>
          <p:cNvPr id="354" name="Google Shape;354;p53"/>
          <p:cNvSpPr txBox="1"/>
          <p:nvPr>
            <p:ph type="title"/>
          </p:nvPr>
        </p:nvSpPr>
        <p:spPr>
          <a:xfrm>
            <a:off x="694075" y="360475"/>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tSNE</a:t>
            </a:r>
            <a:endParaRPr>
              <a:latin typeface="Work Sans"/>
              <a:ea typeface="Work Sans"/>
              <a:cs typeface="Work Sans"/>
              <a:sym typeface="Work Sans"/>
            </a:endParaRPr>
          </a:p>
        </p:txBody>
      </p:sp>
      <p:pic>
        <p:nvPicPr>
          <p:cNvPr id="355" name="Google Shape;355;p53"/>
          <p:cNvPicPr preferRelativeResize="0"/>
          <p:nvPr/>
        </p:nvPicPr>
        <p:blipFill>
          <a:blip r:embed="rId3">
            <a:alphaModFix/>
          </a:blip>
          <a:stretch>
            <a:fillRect/>
          </a:stretch>
        </p:blipFill>
        <p:spPr>
          <a:xfrm>
            <a:off x="6073375" y="1017700"/>
            <a:ext cx="2701137" cy="3995526"/>
          </a:xfrm>
          <a:prstGeom prst="rect">
            <a:avLst/>
          </a:prstGeom>
          <a:noFill/>
          <a:ln>
            <a:noFill/>
          </a:ln>
        </p:spPr>
      </p:pic>
      <p:pic>
        <p:nvPicPr>
          <p:cNvPr id="356" name="Google Shape;356;p53"/>
          <p:cNvPicPr preferRelativeResize="0"/>
          <p:nvPr/>
        </p:nvPicPr>
        <p:blipFill rotWithShape="1">
          <a:blip r:embed="rId3">
            <a:alphaModFix/>
          </a:blip>
          <a:srcRect b="0" l="51002" r="0" t="78518"/>
          <a:stretch/>
        </p:blipFill>
        <p:spPr>
          <a:xfrm>
            <a:off x="694070" y="3319874"/>
            <a:ext cx="2276325" cy="1476249"/>
          </a:xfrm>
          <a:prstGeom prst="rect">
            <a:avLst/>
          </a:prstGeom>
          <a:noFill/>
          <a:ln>
            <a:noFill/>
          </a:ln>
        </p:spPr>
      </p:pic>
      <p:pic>
        <p:nvPicPr>
          <p:cNvPr id="357" name="Google Shape;357;p53"/>
          <p:cNvPicPr preferRelativeResize="0"/>
          <p:nvPr/>
        </p:nvPicPr>
        <p:blipFill rotWithShape="1">
          <a:blip r:embed="rId3">
            <a:alphaModFix/>
          </a:blip>
          <a:srcRect b="59688" l="50283" r="0" t="19626"/>
          <a:stretch/>
        </p:blipFill>
        <p:spPr>
          <a:xfrm>
            <a:off x="3229100" y="3319875"/>
            <a:ext cx="2398689" cy="1476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416575" y="1185750"/>
            <a:ext cx="8058000" cy="3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Classifiers</a:t>
            </a:r>
            <a:endParaRPr b="1" sz="1700"/>
          </a:p>
          <a:p>
            <a:pPr indent="-336550" lvl="1" marL="914400" rtl="0" algn="l">
              <a:spcBef>
                <a:spcPts val="0"/>
              </a:spcBef>
              <a:spcAft>
                <a:spcPts val="0"/>
              </a:spcAft>
              <a:buSzPts val="1700"/>
              <a:buChar char="○"/>
            </a:pPr>
            <a:r>
              <a:rPr lang="en" sz="1700"/>
              <a:t>SVM</a:t>
            </a:r>
            <a:endParaRPr sz="1700"/>
          </a:p>
          <a:p>
            <a:pPr indent="-336550" lvl="1" marL="914400" rtl="0" algn="l">
              <a:spcBef>
                <a:spcPts val="0"/>
              </a:spcBef>
              <a:spcAft>
                <a:spcPts val="0"/>
              </a:spcAft>
              <a:buSzPts val="1700"/>
              <a:buChar char="○"/>
            </a:pPr>
            <a:r>
              <a:rPr lang="en" sz="1700"/>
              <a:t>XGBoost</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rPr b="1" lang="en" sz="1700"/>
              <a:t>Increase training data</a:t>
            </a:r>
            <a:endParaRPr b="1" sz="1700"/>
          </a:p>
          <a:p>
            <a:pPr indent="-336550" lvl="0" marL="457200" rtl="0" algn="l">
              <a:spcBef>
                <a:spcPts val="0"/>
              </a:spcBef>
              <a:spcAft>
                <a:spcPts val="0"/>
              </a:spcAft>
              <a:buSzPts val="1700"/>
              <a:buChar char="●"/>
            </a:pPr>
            <a:r>
              <a:rPr lang="en" sz="1700"/>
              <a:t>The Sedan and Convertible class had the lowest accuracy. </a:t>
            </a:r>
            <a:endParaRPr sz="1700"/>
          </a:p>
          <a:p>
            <a:pPr indent="-336550" lvl="1" marL="914400" rtl="0" algn="l">
              <a:spcBef>
                <a:spcPts val="0"/>
              </a:spcBef>
              <a:spcAft>
                <a:spcPts val="0"/>
              </a:spcAft>
              <a:buSzPts val="1700"/>
              <a:buChar char="○"/>
            </a:pPr>
            <a:r>
              <a:rPr lang="en" sz="1700"/>
              <a:t>Increased the images in training dataset from 400 images in category to 600 images. </a:t>
            </a:r>
            <a:endParaRPr sz="1700"/>
          </a:p>
          <a:p>
            <a:pPr indent="-336550" lvl="1" marL="914400" rtl="0" algn="l">
              <a:spcBef>
                <a:spcPts val="0"/>
              </a:spcBef>
              <a:spcAft>
                <a:spcPts val="0"/>
              </a:spcAft>
              <a:buSzPts val="1700"/>
              <a:buChar char="○"/>
            </a:pPr>
            <a:r>
              <a:rPr lang="en" sz="1700"/>
              <a:t>Validation accuracy did not improve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363" name="Google Shape;363;p54"/>
          <p:cNvSpPr txBox="1"/>
          <p:nvPr>
            <p:ph type="title"/>
          </p:nvPr>
        </p:nvSpPr>
        <p:spPr>
          <a:xfrm>
            <a:off x="720000" y="468375"/>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Model Iterations</a:t>
            </a:r>
            <a:endParaRPr>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idx="1" type="body"/>
          </p:nvPr>
        </p:nvSpPr>
        <p:spPr>
          <a:xfrm>
            <a:off x="267375" y="1185750"/>
            <a:ext cx="8547000" cy="3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Low Impact Features</a:t>
            </a:r>
            <a:endParaRPr b="1" sz="1700"/>
          </a:p>
          <a:p>
            <a:pPr indent="-336550" lvl="0" marL="457200" rtl="0" algn="l">
              <a:spcBef>
                <a:spcPts val="0"/>
              </a:spcBef>
              <a:spcAft>
                <a:spcPts val="0"/>
              </a:spcAft>
              <a:buSzPts val="1700"/>
              <a:buChar char="●"/>
            </a:pPr>
            <a:r>
              <a:rPr lang="en" sz="1700"/>
              <a:t>HOG</a:t>
            </a:r>
            <a:endParaRPr sz="1700"/>
          </a:p>
          <a:p>
            <a:pPr indent="-336550" lvl="0" marL="457200" rtl="0" algn="l">
              <a:spcBef>
                <a:spcPts val="0"/>
              </a:spcBef>
              <a:spcAft>
                <a:spcPts val="0"/>
              </a:spcAft>
              <a:buSzPts val="1700"/>
              <a:buChar char="●"/>
            </a:pPr>
            <a:r>
              <a:rPr lang="en" sz="1700"/>
              <a:t>SIFT (150 components)</a:t>
            </a:r>
            <a:endParaRPr sz="1700"/>
          </a:p>
          <a:p>
            <a:pPr indent="-336550" lvl="0" marL="457200" rtl="0" algn="l">
              <a:spcBef>
                <a:spcPts val="0"/>
              </a:spcBef>
              <a:spcAft>
                <a:spcPts val="0"/>
              </a:spcAft>
              <a:buSzPts val="1700"/>
              <a:buChar char="●"/>
            </a:pPr>
            <a:r>
              <a:rPr lang="en" sz="1700"/>
              <a:t>Haralick</a:t>
            </a:r>
            <a:endParaRPr sz="1700"/>
          </a:p>
          <a:p>
            <a:pPr indent="-336550" lvl="0" marL="457200" rtl="0" algn="l">
              <a:spcBef>
                <a:spcPts val="0"/>
              </a:spcBef>
              <a:spcAft>
                <a:spcPts val="0"/>
              </a:spcAft>
              <a:buSzPts val="1700"/>
              <a:buChar char="●"/>
            </a:pPr>
            <a:r>
              <a:rPr lang="en" sz="1700"/>
              <a:t>Color Histogram (22 components)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High Impact Features</a:t>
            </a:r>
            <a:endParaRPr b="1" sz="1700"/>
          </a:p>
          <a:p>
            <a:pPr indent="-336550" lvl="0" marL="457200" rtl="0" algn="l">
              <a:spcBef>
                <a:spcPts val="0"/>
              </a:spcBef>
              <a:spcAft>
                <a:spcPts val="0"/>
              </a:spcAft>
              <a:buSzPts val="1700"/>
              <a:buChar char="●"/>
            </a:pPr>
            <a:r>
              <a:rPr lang="en" sz="1700"/>
              <a:t>LBP (200 components)</a:t>
            </a:r>
            <a:endParaRPr sz="1700"/>
          </a:p>
          <a:p>
            <a:pPr indent="-336550" lvl="0" marL="457200" rtl="0" algn="l">
              <a:spcBef>
                <a:spcPts val="0"/>
              </a:spcBef>
              <a:spcAft>
                <a:spcPts val="0"/>
              </a:spcAft>
              <a:buSzPts val="1700"/>
              <a:buChar char="●"/>
            </a:pPr>
            <a:r>
              <a:rPr lang="en" sz="1700"/>
              <a:t>VGG (200 components)</a:t>
            </a:r>
            <a:endParaRPr sz="1700"/>
          </a:p>
          <a:p>
            <a:pPr indent="-336550" lvl="0" marL="457200" rtl="0" algn="l">
              <a:spcBef>
                <a:spcPts val="0"/>
              </a:spcBef>
              <a:spcAft>
                <a:spcPts val="0"/>
              </a:spcAft>
              <a:buSzPts val="1700"/>
              <a:buChar char="●"/>
            </a:pPr>
            <a:r>
              <a:rPr lang="en" sz="1700"/>
              <a:t>DAISY </a:t>
            </a:r>
            <a:r>
              <a:rPr lang="en" sz="1700"/>
              <a:t>features</a:t>
            </a:r>
            <a:r>
              <a:rPr lang="en" sz="1700"/>
              <a:t> (150 components).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In the final model, we chose to only use VGG16 feature.</a:t>
            </a:r>
            <a:endParaRPr sz="1700"/>
          </a:p>
          <a:p>
            <a:pPr indent="0" lvl="0" marL="914400" rtl="0" algn="l">
              <a:spcBef>
                <a:spcPts val="0"/>
              </a:spcBef>
              <a:spcAft>
                <a:spcPts val="0"/>
              </a:spcAft>
              <a:buNone/>
            </a:pPr>
            <a:r>
              <a:t/>
            </a:r>
            <a:endParaRPr/>
          </a:p>
        </p:txBody>
      </p:sp>
      <p:sp>
        <p:nvSpPr>
          <p:cNvPr id="369" name="Google Shape;369;p55"/>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Model Iterations</a:t>
            </a:r>
            <a:endParaRPr>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idx="1" type="body"/>
          </p:nvPr>
        </p:nvSpPr>
        <p:spPr>
          <a:xfrm>
            <a:off x="416575" y="824500"/>
            <a:ext cx="8058000" cy="4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Features</a:t>
            </a:r>
            <a:endParaRPr b="1" sz="1300"/>
          </a:p>
          <a:p>
            <a:pPr indent="-311150" lvl="0" marL="457200" rtl="0" algn="l">
              <a:spcBef>
                <a:spcPts val="0"/>
              </a:spcBef>
              <a:spcAft>
                <a:spcPts val="0"/>
              </a:spcAft>
              <a:buSzPts val="1300"/>
              <a:buChar char="●"/>
            </a:pPr>
            <a:r>
              <a:rPr lang="en" sz="1300"/>
              <a:t>LBP</a:t>
            </a:r>
            <a:endParaRPr sz="1300"/>
          </a:p>
          <a:p>
            <a:pPr indent="-311150" lvl="1" marL="914400" rtl="0" algn="l">
              <a:spcBef>
                <a:spcPts val="0"/>
              </a:spcBef>
              <a:spcAft>
                <a:spcPts val="0"/>
              </a:spcAft>
              <a:buSzPts val="1300"/>
              <a:buChar char="○"/>
            </a:pPr>
            <a:r>
              <a:rPr lang="en" sz="1300"/>
              <a:t>P = 8, R = 8</a:t>
            </a:r>
            <a:endParaRPr sz="1300"/>
          </a:p>
          <a:p>
            <a:pPr indent="-311150" lvl="0" marL="457200" rtl="0" algn="l">
              <a:spcBef>
                <a:spcPts val="0"/>
              </a:spcBef>
              <a:spcAft>
                <a:spcPts val="0"/>
              </a:spcAft>
              <a:buSzPts val="1300"/>
              <a:buChar char="●"/>
            </a:pPr>
            <a:r>
              <a:rPr lang="en" sz="1300"/>
              <a:t>Color Histogram</a:t>
            </a:r>
            <a:endParaRPr sz="1300"/>
          </a:p>
          <a:p>
            <a:pPr indent="-311150" lvl="1" marL="914400" rtl="0" algn="l">
              <a:spcBef>
                <a:spcPts val="0"/>
              </a:spcBef>
              <a:spcAft>
                <a:spcPts val="0"/>
              </a:spcAft>
              <a:buSzPts val="1300"/>
              <a:buChar char="○"/>
            </a:pPr>
            <a:r>
              <a:rPr lang="en" sz="1300"/>
              <a:t>256 bins -&gt; 25 bins</a:t>
            </a:r>
            <a:endParaRPr sz="1300"/>
          </a:p>
          <a:p>
            <a:pPr indent="-311150" lvl="0" marL="457200" rtl="0" algn="l">
              <a:spcBef>
                <a:spcPts val="0"/>
              </a:spcBef>
              <a:spcAft>
                <a:spcPts val="0"/>
              </a:spcAft>
              <a:buSzPts val="1300"/>
              <a:buChar char="●"/>
            </a:pPr>
            <a:r>
              <a:rPr lang="en" sz="1300"/>
              <a:t>Daisy</a:t>
            </a:r>
            <a:endParaRPr sz="1300"/>
          </a:p>
          <a:p>
            <a:pPr indent="-311150" lvl="1" marL="914400" rtl="0" algn="l">
              <a:spcBef>
                <a:spcPts val="0"/>
              </a:spcBef>
              <a:spcAft>
                <a:spcPts val="0"/>
              </a:spcAft>
              <a:buSzPts val="1300"/>
              <a:buChar char="○"/>
            </a:pPr>
            <a:r>
              <a:rPr lang="en" sz="1300"/>
              <a:t>Various step and radius size from 16 -&gt; 64. </a:t>
            </a:r>
            <a:endParaRPr sz="1300"/>
          </a:p>
          <a:p>
            <a:pPr indent="-311150" lvl="1" marL="914400" rtl="0" algn="l">
              <a:spcBef>
                <a:spcPts val="0"/>
              </a:spcBef>
              <a:spcAft>
                <a:spcPts val="0"/>
              </a:spcAft>
              <a:buSzPts val="1300"/>
              <a:buChar char="○"/>
            </a:pPr>
            <a:r>
              <a:rPr lang="en" sz="1300"/>
              <a:t>64 Radius, 64 Steps </a:t>
            </a:r>
            <a:r>
              <a:rPr lang="en" sz="1300"/>
              <a:t>performed</a:t>
            </a:r>
            <a:r>
              <a:rPr lang="en" sz="1300"/>
              <a:t> best.</a:t>
            </a:r>
            <a:endParaRPr sz="1300"/>
          </a:p>
          <a:p>
            <a:pPr indent="-311150" lvl="0" marL="457200" rtl="0" algn="l">
              <a:spcBef>
                <a:spcPts val="0"/>
              </a:spcBef>
              <a:spcAft>
                <a:spcPts val="0"/>
              </a:spcAft>
              <a:buSzPts val="1300"/>
              <a:buChar char="●"/>
            </a:pPr>
            <a:r>
              <a:rPr lang="en" sz="1300"/>
              <a:t>VGG16</a:t>
            </a:r>
            <a:endParaRPr sz="1300"/>
          </a:p>
          <a:p>
            <a:pPr indent="0" lvl="0" marL="0" rtl="0" algn="l">
              <a:spcBef>
                <a:spcPts val="0"/>
              </a:spcBef>
              <a:spcAft>
                <a:spcPts val="0"/>
              </a:spcAft>
              <a:buNone/>
            </a:pPr>
            <a:r>
              <a:rPr b="1" lang="en" sz="1300"/>
              <a:t>Omitted</a:t>
            </a:r>
            <a:endParaRPr b="1" sz="1300"/>
          </a:p>
          <a:p>
            <a:pPr indent="-311150" lvl="0" marL="457200" rtl="0" algn="l">
              <a:spcBef>
                <a:spcPts val="0"/>
              </a:spcBef>
              <a:spcAft>
                <a:spcPts val="0"/>
              </a:spcAft>
              <a:buSzPts val="1300"/>
              <a:buChar char="●"/>
            </a:pPr>
            <a:r>
              <a:rPr lang="en" sz="1300"/>
              <a:t>SIFT</a:t>
            </a:r>
            <a:endParaRPr sz="1300"/>
          </a:p>
          <a:p>
            <a:pPr indent="-311150" lvl="0" marL="457200" rtl="0" algn="l">
              <a:spcBef>
                <a:spcPts val="0"/>
              </a:spcBef>
              <a:spcAft>
                <a:spcPts val="0"/>
              </a:spcAft>
              <a:buSzPts val="1300"/>
              <a:buChar char="●"/>
            </a:pPr>
            <a:r>
              <a:rPr lang="en" sz="1300"/>
              <a:t>Haralick</a:t>
            </a:r>
            <a:endParaRPr sz="1300"/>
          </a:p>
          <a:p>
            <a:pPr indent="-311150" lvl="0" marL="457200" rtl="0" algn="l">
              <a:spcBef>
                <a:spcPts val="0"/>
              </a:spcBef>
              <a:spcAft>
                <a:spcPts val="0"/>
              </a:spcAft>
              <a:buSzPts val="1300"/>
              <a:buChar char="●"/>
            </a:pPr>
            <a:r>
              <a:rPr lang="en" sz="1300"/>
              <a:t>HOG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Classifiers</a:t>
            </a:r>
            <a:endParaRPr b="1" sz="1300"/>
          </a:p>
          <a:p>
            <a:pPr indent="0" lvl="0" marL="0" rtl="0" algn="l">
              <a:spcBef>
                <a:spcPts val="0"/>
              </a:spcBef>
              <a:spcAft>
                <a:spcPts val="0"/>
              </a:spcAft>
              <a:buNone/>
            </a:pPr>
            <a:r>
              <a:rPr lang="en" sz="1300"/>
              <a:t>SVM: {'C': 1, 'gamma': 0.001, 'kernel': 'rbf'}</a:t>
            </a:r>
            <a:endParaRPr sz="1300"/>
          </a:p>
          <a:p>
            <a:pPr indent="0" lvl="0" marL="0" rtl="0" algn="l">
              <a:spcBef>
                <a:spcPts val="0"/>
              </a:spcBef>
              <a:spcAft>
                <a:spcPts val="0"/>
              </a:spcAft>
              <a:buNone/>
            </a:pPr>
            <a:r>
              <a:rPr lang="en" sz="1300"/>
              <a:t>XGBoost: {'colsample_bytree': 0.75, 'learning_rate': 0.1, 'max_depth': 6, 'min_child_weight': 1, 'subsample': 1}</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375" name="Google Shape;375;p56"/>
          <p:cNvSpPr txBox="1"/>
          <p:nvPr>
            <p:ph type="title"/>
          </p:nvPr>
        </p:nvSpPr>
        <p:spPr>
          <a:xfrm>
            <a:off x="720000" y="3418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Hyperparameter Tuning</a:t>
            </a:r>
            <a:endParaRPr>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idx="1" type="body"/>
          </p:nvPr>
        </p:nvSpPr>
        <p:spPr>
          <a:xfrm>
            <a:off x="2012550" y="1185750"/>
            <a:ext cx="5118900" cy="9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81" name="Google Shape;381;p57"/>
          <p:cNvPicPr preferRelativeResize="0"/>
          <p:nvPr/>
        </p:nvPicPr>
        <p:blipFill>
          <a:blip r:embed="rId3">
            <a:alphaModFix/>
          </a:blip>
          <a:stretch>
            <a:fillRect/>
          </a:stretch>
        </p:blipFill>
        <p:spPr>
          <a:xfrm>
            <a:off x="1852600" y="1157750"/>
            <a:ext cx="5278850" cy="3436225"/>
          </a:xfrm>
          <a:prstGeom prst="rect">
            <a:avLst/>
          </a:prstGeom>
          <a:noFill/>
          <a:ln>
            <a:noFill/>
          </a:ln>
        </p:spPr>
      </p:pic>
      <p:sp>
        <p:nvSpPr>
          <p:cNvPr id="382" name="Google Shape;382;p57"/>
          <p:cNvSpPr/>
          <p:nvPr/>
        </p:nvSpPr>
        <p:spPr>
          <a:xfrm>
            <a:off x="3989650" y="2220375"/>
            <a:ext cx="629100" cy="291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7"/>
          <p:cNvSpPr/>
          <p:nvPr/>
        </p:nvSpPr>
        <p:spPr>
          <a:xfrm>
            <a:off x="4821675" y="3187500"/>
            <a:ext cx="629100" cy="291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0000" y="4012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and Problem Statement</a:t>
            </a:r>
            <a:endParaRPr/>
          </a:p>
        </p:txBody>
      </p:sp>
      <p:sp>
        <p:nvSpPr>
          <p:cNvPr id="253" name="Google Shape;253;p40"/>
          <p:cNvSpPr txBox="1"/>
          <p:nvPr/>
        </p:nvSpPr>
        <p:spPr>
          <a:xfrm>
            <a:off x="510950" y="1437706"/>
            <a:ext cx="68436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Use Case	</a:t>
            </a:r>
            <a:endParaRPr b="1" sz="19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Used car online sales</a:t>
            </a:r>
            <a:r>
              <a:rPr lang="en" sz="1700">
                <a:solidFill>
                  <a:schemeClr val="dk1"/>
                </a:solidFill>
                <a:latin typeface="Roboto"/>
                <a:ea typeface="Roboto"/>
                <a:cs typeface="Roboto"/>
                <a:sym typeface="Roboto"/>
              </a:rPr>
              <a:t> - autofill vehicle type base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on image</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Traffic analysis</a:t>
            </a:r>
            <a:r>
              <a:rPr lang="en" sz="1700">
                <a:solidFill>
                  <a:schemeClr val="dk1"/>
                </a:solidFill>
                <a:latin typeface="Roboto"/>
                <a:ea typeface="Roboto"/>
                <a:cs typeface="Roboto"/>
                <a:sym typeface="Roboto"/>
              </a:rPr>
              <a:t> - traffic patterns and vehicle types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Public safety</a:t>
            </a:r>
            <a:r>
              <a:rPr lang="en" sz="1700">
                <a:solidFill>
                  <a:schemeClr val="dk1"/>
                </a:solidFill>
                <a:latin typeface="Roboto"/>
                <a:ea typeface="Roboto"/>
                <a:cs typeface="Roboto"/>
                <a:sym typeface="Roboto"/>
              </a:rPr>
              <a:t> - automatic detect suspect vehicles</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b="1" sz="1700">
              <a:solidFill>
                <a:schemeClr val="dk1"/>
              </a:solidFill>
              <a:latin typeface="Roboto"/>
              <a:ea typeface="Roboto"/>
              <a:cs typeface="Roboto"/>
              <a:sym typeface="Roboto"/>
            </a:endParaRPr>
          </a:p>
          <a:p>
            <a:pPr indent="0" lvl="0" marL="0" rtl="0" algn="l">
              <a:spcBef>
                <a:spcPts val="0"/>
              </a:spcBef>
              <a:spcAft>
                <a:spcPts val="0"/>
              </a:spcAft>
              <a:buNone/>
            </a:pPr>
            <a:r>
              <a:rPr b="1" lang="en" sz="1900">
                <a:solidFill>
                  <a:schemeClr val="dk1"/>
                </a:solidFill>
                <a:latin typeface="Roboto"/>
                <a:ea typeface="Roboto"/>
                <a:cs typeface="Roboto"/>
                <a:sym typeface="Roboto"/>
              </a:rPr>
              <a:t>Problem Statement</a:t>
            </a:r>
            <a:endParaRPr b="1" sz="19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p>
            <a:pPr indent="457200" lvl="0" marL="0" rtl="0" algn="l">
              <a:spcBef>
                <a:spcPts val="0"/>
              </a:spcBef>
              <a:spcAft>
                <a:spcPts val="0"/>
              </a:spcAft>
              <a:buNone/>
            </a:pPr>
            <a:r>
              <a:t/>
            </a:r>
            <a:endParaRPr b="1" sz="1700">
              <a:solidFill>
                <a:schemeClr val="dk1"/>
              </a:solidFill>
              <a:latin typeface="Roboto"/>
              <a:ea typeface="Roboto"/>
              <a:cs typeface="Roboto"/>
              <a:sym typeface="Roboto"/>
            </a:endParaRPr>
          </a:p>
          <a:p>
            <a:pPr indent="457200" lvl="0" marL="0" rtl="0" algn="l">
              <a:spcBef>
                <a:spcPts val="0"/>
              </a:spcBef>
              <a:spcAft>
                <a:spcPts val="0"/>
              </a:spcAft>
              <a:buNone/>
            </a:pPr>
            <a:r>
              <a:rPr b="1" lang="en" sz="1700">
                <a:solidFill>
                  <a:schemeClr val="dk1"/>
                </a:solidFill>
                <a:latin typeface="Roboto"/>
                <a:ea typeface="Roboto"/>
                <a:cs typeface="Roboto"/>
                <a:sym typeface="Roboto"/>
              </a:rPr>
              <a:t>Can we classify the vehicle type based on the vehicle image?</a:t>
            </a:r>
            <a:endParaRPr b="1" sz="1700">
              <a:solidFill>
                <a:schemeClr val="dk1"/>
              </a:solidFill>
              <a:latin typeface="Roboto"/>
              <a:ea typeface="Roboto"/>
              <a:cs typeface="Roboto"/>
              <a:sym typeface="Roboto"/>
            </a:endParaRPr>
          </a:p>
        </p:txBody>
      </p:sp>
      <p:pic>
        <p:nvPicPr>
          <p:cNvPr id="254" name="Google Shape;254;p40"/>
          <p:cNvPicPr preferRelativeResize="0"/>
          <p:nvPr/>
        </p:nvPicPr>
        <p:blipFill>
          <a:blip r:embed="rId3">
            <a:alphaModFix/>
          </a:blip>
          <a:stretch>
            <a:fillRect/>
          </a:stretch>
        </p:blipFill>
        <p:spPr>
          <a:xfrm>
            <a:off x="6056725" y="1330175"/>
            <a:ext cx="2801050" cy="280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idx="1" type="body"/>
          </p:nvPr>
        </p:nvSpPr>
        <p:spPr>
          <a:xfrm>
            <a:off x="5704138" y="1100631"/>
            <a:ext cx="25632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a:t>
            </a:r>
            <a:endParaRPr/>
          </a:p>
          <a:p>
            <a:pPr indent="0" lvl="0" marL="0" rtl="0" algn="ctr">
              <a:spcBef>
                <a:spcPts val="0"/>
              </a:spcBef>
              <a:spcAft>
                <a:spcPts val="0"/>
              </a:spcAft>
              <a:buNone/>
            </a:pPr>
            <a:r>
              <a:rPr lang="en"/>
              <a:t>(Accuracy 77%)</a:t>
            </a:r>
            <a:endParaRPr/>
          </a:p>
          <a:p>
            <a:pPr indent="0" lvl="0" marL="0" rtl="0" algn="ctr">
              <a:spcBef>
                <a:spcPts val="0"/>
              </a:spcBef>
              <a:spcAft>
                <a:spcPts val="0"/>
              </a:spcAft>
              <a:buNone/>
            </a:pPr>
            <a:r>
              <a:t/>
            </a:r>
            <a:endParaRPr/>
          </a:p>
        </p:txBody>
      </p:sp>
      <p:sp>
        <p:nvSpPr>
          <p:cNvPr id="389" name="Google Shape;389;p58"/>
          <p:cNvSpPr txBox="1"/>
          <p:nvPr>
            <p:ph type="title"/>
          </p:nvPr>
        </p:nvSpPr>
        <p:spPr>
          <a:xfrm>
            <a:off x="720000" y="4235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with VGG16 Feature</a:t>
            </a:r>
            <a:endParaRPr/>
          </a:p>
        </p:txBody>
      </p:sp>
      <p:sp>
        <p:nvSpPr>
          <p:cNvPr id="390" name="Google Shape;390;p58"/>
          <p:cNvSpPr txBox="1"/>
          <p:nvPr>
            <p:ph idx="1" type="body"/>
          </p:nvPr>
        </p:nvSpPr>
        <p:spPr>
          <a:xfrm>
            <a:off x="1036088" y="1100631"/>
            <a:ext cx="25632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a:t>
            </a:r>
            <a:endParaRPr/>
          </a:p>
          <a:p>
            <a:pPr indent="0" lvl="0" marL="0" rtl="0" algn="ctr">
              <a:spcBef>
                <a:spcPts val="0"/>
              </a:spcBef>
              <a:spcAft>
                <a:spcPts val="0"/>
              </a:spcAft>
              <a:buNone/>
            </a:pPr>
            <a:r>
              <a:rPr lang="en"/>
              <a:t>(Accuracy 82%)</a:t>
            </a:r>
            <a:endParaRPr/>
          </a:p>
        </p:txBody>
      </p:sp>
      <p:pic>
        <p:nvPicPr>
          <p:cNvPr id="391" name="Google Shape;391;p58"/>
          <p:cNvPicPr preferRelativeResize="0"/>
          <p:nvPr/>
        </p:nvPicPr>
        <p:blipFill>
          <a:blip r:embed="rId3">
            <a:alphaModFix/>
          </a:blip>
          <a:stretch>
            <a:fillRect/>
          </a:stretch>
        </p:blipFill>
        <p:spPr>
          <a:xfrm>
            <a:off x="488901" y="1829875"/>
            <a:ext cx="3657600" cy="2733725"/>
          </a:xfrm>
          <a:prstGeom prst="rect">
            <a:avLst/>
          </a:prstGeom>
          <a:noFill/>
          <a:ln>
            <a:noFill/>
          </a:ln>
        </p:spPr>
      </p:pic>
      <p:pic>
        <p:nvPicPr>
          <p:cNvPr id="392" name="Google Shape;392;p58"/>
          <p:cNvPicPr preferRelativeResize="0"/>
          <p:nvPr/>
        </p:nvPicPr>
        <p:blipFill>
          <a:blip r:embed="rId4">
            <a:alphaModFix/>
          </a:blip>
          <a:stretch>
            <a:fillRect/>
          </a:stretch>
        </p:blipFill>
        <p:spPr>
          <a:xfrm>
            <a:off x="5156950" y="1829887"/>
            <a:ext cx="3657600" cy="27337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200325" y="311375"/>
            <a:ext cx="77040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Predictions Analysis</a:t>
            </a:r>
            <a:endParaRPr/>
          </a:p>
        </p:txBody>
      </p:sp>
      <p:sp>
        <p:nvSpPr>
          <p:cNvPr id="398" name="Google Shape;398;p59"/>
          <p:cNvSpPr txBox="1"/>
          <p:nvPr/>
        </p:nvSpPr>
        <p:spPr>
          <a:xfrm>
            <a:off x="240300" y="899750"/>
            <a:ext cx="5276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Similar Angles</a:t>
            </a:r>
            <a:endParaRPr>
              <a:solidFill>
                <a:schemeClr val="dk1"/>
              </a:solidFill>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Top is obscure, or blended into the background</a:t>
            </a:r>
            <a:endParaRPr>
              <a:solidFill>
                <a:schemeClr val="dk1"/>
              </a:solidFill>
              <a:latin typeface="Work Sans"/>
              <a:ea typeface="Work Sans"/>
              <a:cs typeface="Work Sans"/>
              <a:sym typeface="Work Sans"/>
            </a:endParaRPr>
          </a:p>
        </p:txBody>
      </p:sp>
      <p:pic>
        <p:nvPicPr>
          <p:cNvPr id="399" name="Google Shape;399;p59"/>
          <p:cNvPicPr preferRelativeResize="0"/>
          <p:nvPr/>
        </p:nvPicPr>
        <p:blipFill>
          <a:blip r:embed="rId3">
            <a:alphaModFix/>
          </a:blip>
          <a:stretch>
            <a:fillRect/>
          </a:stretch>
        </p:blipFill>
        <p:spPr>
          <a:xfrm>
            <a:off x="496075" y="1515350"/>
            <a:ext cx="8151854" cy="1703700"/>
          </a:xfrm>
          <a:prstGeom prst="rect">
            <a:avLst/>
          </a:prstGeom>
          <a:noFill/>
          <a:ln>
            <a:noFill/>
          </a:ln>
          <a:effectLst>
            <a:outerShdw blurRad="57150" rotWithShape="0" algn="bl" dir="5400000" dist="19050">
              <a:schemeClr val="dk1">
                <a:alpha val="50000"/>
              </a:schemeClr>
            </a:outerShdw>
          </a:effectLst>
        </p:spPr>
      </p:pic>
      <p:pic>
        <p:nvPicPr>
          <p:cNvPr id="400" name="Google Shape;400;p59"/>
          <p:cNvPicPr preferRelativeResize="0"/>
          <p:nvPr/>
        </p:nvPicPr>
        <p:blipFill>
          <a:blip r:embed="rId4">
            <a:alphaModFix/>
          </a:blip>
          <a:stretch>
            <a:fillRect/>
          </a:stretch>
        </p:blipFill>
        <p:spPr>
          <a:xfrm>
            <a:off x="496075" y="3295351"/>
            <a:ext cx="8151849" cy="17037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idx="1" type="body"/>
          </p:nvPr>
        </p:nvSpPr>
        <p:spPr>
          <a:xfrm>
            <a:off x="131650" y="1185750"/>
            <a:ext cx="8808000" cy="3600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model frequently mistakes sedans and convertibles.</a:t>
            </a:r>
            <a:endParaRPr sz="1700"/>
          </a:p>
          <a:p>
            <a:pPr indent="-336550" lvl="0" marL="457200" rtl="0" algn="l">
              <a:spcBef>
                <a:spcPts val="0"/>
              </a:spcBef>
              <a:spcAft>
                <a:spcPts val="0"/>
              </a:spcAft>
              <a:buSzPts val="1700"/>
              <a:buChar char="●"/>
            </a:pPr>
            <a:r>
              <a:rPr lang="en" sz="1700"/>
              <a:t>Most models slightly overfit, with maxed out validation and test accuracy at 82%.</a:t>
            </a:r>
            <a:endParaRPr sz="1700"/>
          </a:p>
          <a:p>
            <a:pPr indent="-336550" lvl="0" marL="457200" rtl="0" algn="l">
              <a:spcBef>
                <a:spcPts val="0"/>
              </a:spcBef>
              <a:spcAft>
                <a:spcPts val="0"/>
              </a:spcAft>
              <a:buSzPts val="1700"/>
              <a:buChar char="●"/>
            </a:pPr>
            <a:r>
              <a:rPr lang="en" sz="1700"/>
              <a:t>Adding more features does </a:t>
            </a:r>
            <a:r>
              <a:rPr b="1" lang="en" sz="1700"/>
              <a:t>not </a:t>
            </a:r>
            <a:r>
              <a:rPr lang="en" sz="1700"/>
              <a:t>necessarily increase </a:t>
            </a:r>
            <a:r>
              <a:rPr lang="en" sz="1700"/>
              <a:t>accuracy (combining LBP/Color/Daisy vs Daisy only)</a:t>
            </a:r>
            <a:endParaRPr sz="1700"/>
          </a:p>
          <a:p>
            <a:pPr indent="-336550" lvl="0" marL="457200" rtl="0" algn="l">
              <a:spcBef>
                <a:spcPts val="0"/>
              </a:spcBef>
              <a:spcAft>
                <a:spcPts val="0"/>
              </a:spcAft>
              <a:buSzPts val="1700"/>
              <a:buChar char="●"/>
            </a:pPr>
            <a:r>
              <a:rPr lang="en" sz="1700"/>
              <a:t>Adding advanced feature (VGG16) takes </a:t>
            </a:r>
            <a:r>
              <a:rPr b="1" lang="en" sz="1700"/>
              <a:t>extensive </a:t>
            </a:r>
            <a:r>
              <a:rPr lang="en" sz="1700"/>
              <a:t>amount of processing time, but have </a:t>
            </a:r>
            <a:r>
              <a:rPr b="1" lang="en" sz="1700"/>
              <a:t>rich feature</a:t>
            </a:r>
            <a:r>
              <a:rPr lang="en" sz="1700"/>
              <a:t> extraction capabilities.</a:t>
            </a:r>
            <a:endParaRPr sz="1700"/>
          </a:p>
          <a:p>
            <a:pPr indent="-336550" lvl="0" marL="457200" rtl="0" algn="l">
              <a:spcBef>
                <a:spcPts val="0"/>
              </a:spcBef>
              <a:spcAft>
                <a:spcPts val="0"/>
              </a:spcAft>
              <a:buSzPts val="1700"/>
              <a:buChar char="●"/>
            </a:pPr>
            <a:r>
              <a:rPr lang="en" sz="1700"/>
              <a:t>SVM in general, performs </a:t>
            </a:r>
            <a:r>
              <a:rPr b="1" lang="en" sz="1700"/>
              <a:t>better</a:t>
            </a:r>
            <a:r>
              <a:rPr lang="en" sz="1700"/>
              <a:t> than XGBoost for this particular dataset.</a:t>
            </a:r>
            <a:endParaRPr sz="1700"/>
          </a:p>
        </p:txBody>
      </p:sp>
      <p:sp>
        <p:nvSpPr>
          <p:cNvPr id="406" name="Google Shape;406;p60"/>
          <p:cNvSpPr txBox="1"/>
          <p:nvPr>
            <p:ph type="title"/>
          </p:nvPr>
        </p:nvSpPr>
        <p:spPr>
          <a:xfrm>
            <a:off x="720000" y="4054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type="ctrTitle"/>
          </p:nvPr>
        </p:nvSpPr>
        <p:spPr>
          <a:xfrm>
            <a:off x="472350" y="3071475"/>
            <a:ext cx="5633700" cy="1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idx="1" type="body"/>
          </p:nvPr>
        </p:nvSpPr>
        <p:spPr>
          <a:xfrm>
            <a:off x="416575" y="1185750"/>
            <a:ext cx="8058000" cy="3618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Standard Car Dataset</a:t>
            </a:r>
            <a:endParaRPr sz="1700"/>
          </a:p>
          <a:p>
            <a:pPr indent="-336550" lvl="1" marL="914400" rtl="0" algn="l">
              <a:spcBef>
                <a:spcPts val="0"/>
              </a:spcBef>
              <a:spcAft>
                <a:spcPts val="0"/>
              </a:spcAft>
              <a:buSzPts val="1700"/>
              <a:buChar char="○"/>
            </a:pPr>
            <a:r>
              <a:rPr lang="en" sz="1700" u="sng">
                <a:solidFill>
                  <a:schemeClr val="hlink"/>
                </a:solidFill>
                <a:latin typeface="Arial"/>
                <a:ea typeface="Arial"/>
                <a:cs typeface="Arial"/>
                <a:sym typeface="Arial"/>
                <a:hlinkClick r:id="rId3"/>
              </a:rPr>
              <a:t>https://www.kaggle.com/datasets/jessicali9530/stanford-cars-dataset?resource=download</a:t>
            </a:r>
            <a:endParaRPr sz="1700"/>
          </a:p>
          <a:p>
            <a:pPr indent="-336550" lvl="0" marL="457200" rtl="0" algn="l">
              <a:spcBef>
                <a:spcPts val="0"/>
              </a:spcBef>
              <a:spcAft>
                <a:spcPts val="0"/>
              </a:spcAft>
              <a:buSzPts val="1700"/>
              <a:buChar char="●"/>
            </a:pPr>
            <a:r>
              <a:rPr lang="en" sz="1700">
                <a:uFill>
                  <a:noFill/>
                </a:uFill>
                <a:hlinkClick r:id="rId4"/>
              </a:rPr>
              <a:t>https://projet.liris.cnrs.fr/imagine/pub/proceedings/ICME2011/HTML/Papers/MainConference/paper_708.pdf</a:t>
            </a:r>
            <a:endParaRPr sz="1700"/>
          </a:p>
          <a:p>
            <a:pPr indent="-336550" lvl="0" marL="457200" rtl="0" algn="l">
              <a:spcBef>
                <a:spcPts val="0"/>
              </a:spcBef>
              <a:spcAft>
                <a:spcPts val="0"/>
              </a:spcAft>
              <a:buSzPts val="1700"/>
              <a:buChar char="●"/>
            </a:pPr>
            <a:r>
              <a:rPr lang="en" sz="1700" u="sng">
                <a:solidFill>
                  <a:schemeClr val="hlink"/>
                </a:solidFill>
                <a:hlinkClick r:id="rId5"/>
              </a:rPr>
              <a:t>https://github.com/flytxtds/scene-recognition/blob/master/scene_recognition_short_paper.pdf</a:t>
            </a:r>
            <a:endParaRPr sz="1700"/>
          </a:p>
          <a:p>
            <a:pPr indent="-336550" lvl="0" marL="457200" rtl="0" algn="l">
              <a:spcBef>
                <a:spcPts val="0"/>
              </a:spcBef>
              <a:spcAft>
                <a:spcPts val="0"/>
              </a:spcAft>
              <a:buSzPts val="1700"/>
              <a:buChar char="●"/>
            </a:pPr>
            <a:r>
              <a:rPr lang="en" sz="1700"/>
              <a:t>SIFT (Bag of features) + SVM for classification</a:t>
            </a:r>
            <a:endParaRPr sz="1700"/>
          </a:p>
          <a:p>
            <a:pPr indent="-336550" lvl="1" marL="914400" rtl="0" algn="l">
              <a:spcBef>
                <a:spcPts val="0"/>
              </a:spcBef>
              <a:spcAft>
                <a:spcPts val="0"/>
              </a:spcAft>
              <a:buSzPts val="1700"/>
              <a:buChar char="○"/>
            </a:pPr>
            <a:r>
              <a:rPr lang="en" sz="1700" u="sng">
                <a:solidFill>
                  <a:schemeClr val="hlink"/>
                </a:solidFill>
                <a:latin typeface="Arial"/>
                <a:ea typeface="Arial"/>
                <a:cs typeface="Arial"/>
                <a:sym typeface="Arial"/>
                <a:hlinkClick r:id="rId6"/>
              </a:rPr>
              <a:t>https://liverungrow.medium.com/sift-bag-of-features-svm-for-classification-b5f775d8e55f</a:t>
            </a:r>
            <a:endParaRPr sz="1700"/>
          </a:p>
        </p:txBody>
      </p:sp>
      <p:sp>
        <p:nvSpPr>
          <p:cNvPr id="417" name="Google Shape;417;p62"/>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r>
              <a:rPr lang="en"/>
              <a:t> vs. Accuracy</a:t>
            </a:r>
            <a:endParaRPr/>
          </a:p>
        </p:txBody>
      </p:sp>
      <p:graphicFrame>
        <p:nvGraphicFramePr>
          <p:cNvPr id="423" name="Google Shape;423;p63"/>
          <p:cNvGraphicFramePr/>
          <p:nvPr/>
        </p:nvGraphicFramePr>
        <p:xfrm>
          <a:off x="291625" y="1477825"/>
          <a:ext cx="3000000" cy="3000000"/>
        </p:xfrm>
        <a:graphic>
          <a:graphicData uri="http://schemas.openxmlformats.org/drawingml/2006/table">
            <a:tbl>
              <a:tblPr>
                <a:noFill/>
                <a:tableStyleId>{025B1646-92B4-4FA1-BBB8-CC50C0F2C029}</a:tableStyleId>
              </a:tblPr>
              <a:tblGrid>
                <a:gridCol w="890725"/>
                <a:gridCol w="879375"/>
                <a:gridCol w="721025"/>
                <a:gridCol w="655825"/>
                <a:gridCol w="669900"/>
                <a:gridCol w="624025"/>
                <a:gridCol w="730975"/>
                <a:gridCol w="715750"/>
                <a:gridCol w="784475"/>
                <a:gridCol w="1888650"/>
              </a:tblGrid>
              <a:tr h="549025">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Model</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KPI</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LBP</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Color</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Daisy</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SIFT</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VGG16</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LBP + Daisy</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Daisy + VGG</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LBP + Color + Daisy</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549025">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SVM</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rgbClr val="212121"/>
                          </a:solidFill>
                          <a:highlight>
                            <a:srgbClr val="FFFFFF"/>
                          </a:highlight>
                          <a:latin typeface="Verdana"/>
                          <a:ea typeface="Verdana"/>
                          <a:cs typeface="Verdana"/>
                          <a:sym typeface="Verdana"/>
                        </a:rPr>
                        <a:t>Run time</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23.5s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solidFill>
                            <a:srgbClr val="212121"/>
                          </a:solidFill>
                          <a:highlight>
                            <a:srgbClr val="FFFFFF"/>
                          </a:highlight>
                          <a:latin typeface="Verdana"/>
                          <a:ea typeface="Verdana"/>
                          <a:cs typeface="Verdana"/>
                          <a:sym typeface="Verdana"/>
                        </a:rPr>
                        <a:t>10.7s</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22</a:t>
                      </a:r>
                      <a:r>
                        <a:rPr lang="en" sz="1200">
                          <a:solidFill>
                            <a:srgbClr val="212121"/>
                          </a:solidFill>
                          <a:highlight>
                            <a:srgbClr val="FFFFFF"/>
                          </a:highlight>
                          <a:latin typeface="Verdana"/>
                          <a:ea typeface="Verdana"/>
                          <a:cs typeface="Verdana"/>
                          <a:sym typeface="Verdana"/>
                        </a:rPr>
                        <a:t>.9s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15s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20.4s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51.8s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49.8s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56</a:t>
                      </a:r>
                      <a:r>
                        <a:rPr lang="en" sz="1200">
                          <a:solidFill>
                            <a:srgbClr val="212121"/>
                          </a:solidFill>
                          <a:highlight>
                            <a:srgbClr val="FFFFFF"/>
                          </a:highlight>
                          <a:latin typeface="Verdana"/>
                          <a:ea typeface="Verdana"/>
                          <a:cs typeface="Verdana"/>
                          <a:sym typeface="Verdana"/>
                        </a:rPr>
                        <a:t>.5s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552425">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SVM</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rgbClr val="212121"/>
                          </a:solidFill>
                          <a:highlight>
                            <a:srgbClr val="FFFFFF"/>
                          </a:highlight>
                          <a:latin typeface="Verdana"/>
                          <a:ea typeface="Verdana"/>
                          <a:cs typeface="Verdana"/>
                          <a:sym typeface="Verdana"/>
                        </a:rPr>
                        <a:t>Accuracy</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44%</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30%</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66%</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37%</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solidFill>
                            <a:srgbClr val="212121"/>
                          </a:solidFill>
                          <a:highlight>
                            <a:srgbClr val="FFFFFF"/>
                          </a:highlight>
                          <a:latin typeface="Verdana"/>
                          <a:ea typeface="Verdana"/>
                          <a:cs typeface="Verdana"/>
                          <a:sym typeface="Verdana"/>
                        </a:rPr>
                        <a:t>86%</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63%</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83%</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64%</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549025">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XGBoost</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rgbClr val="212121"/>
                          </a:solidFill>
                          <a:highlight>
                            <a:srgbClr val="FFFFFF"/>
                          </a:highlight>
                          <a:latin typeface="Verdana"/>
                          <a:ea typeface="Verdana"/>
                          <a:cs typeface="Verdana"/>
                          <a:sym typeface="Verdana"/>
                        </a:rPr>
                        <a:t>Run time</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1m 32s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11.1s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1m 8s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46.7s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1m 29s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2m 35s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2m 34s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2m 48s</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552425">
                <a:tc>
                  <a:txBody>
                    <a:bodyPr/>
                    <a:lstStyle/>
                    <a:p>
                      <a:pPr indent="0" lvl="0" marL="0" rtl="0" algn="l">
                        <a:spcBef>
                          <a:spcPts val="0"/>
                        </a:spcBef>
                        <a:spcAft>
                          <a:spcPts val="0"/>
                        </a:spcAft>
                        <a:buNone/>
                      </a:pPr>
                      <a:r>
                        <a:rPr b="1" lang="en" sz="1200">
                          <a:solidFill>
                            <a:srgbClr val="212121"/>
                          </a:solidFill>
                          <a:highlight>
                            <a:srgbClr val="FFFFFF"/>
                          </a:highlight>
                          <a:latin typeface="Verdana"/>
                          <a:ea typeface="Verdana"/>
                          <a:cs typeface="Verdana"/>
                          <a:sym typeface="Verdana"/>
                        </a:rPr>
                        <a:t>XGBoost</a:t>
                      </a:r>
                      <a:endParaRPr b="1"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solidFill>
                            <a:srgbClr val="212121"/>
                          </a:solidFill>
                          <a:highlight>
                            <a:srgbClr val="FFFFFF"/>
                          </a:highlight>
                          <a:latin typeface="Verdana"/>
                          <a:ea typeface="Verdana"/>
                          <a:cs typeface="Verdana"/>
                          <a:sym typeface="Verdana"/>
                        </a:rPr>
                        <a:t>Accuracy</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38%</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28%</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59%</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33%</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78%</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57%</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78%</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rgbClr val="212121"/>
                          </a:solidFill>
                          <a:highlight>
                            <a:srgbClr val="FFFFFF"/>
                          </a:highlight>
                          <a:latin typeface="Verdana"/>
                          <a:ea typeface="Verdana"/>
                          <a:cs typeface="Verdana"/>
                          <a:sym typeface="Verdana"/>
                        </a:rPr>
                        <a:t>58%</a:t>
                      </a:r>
                      <a:endParaRPr sz="1200">
                        <a:solidFill>
                          <a:srgbClr val="212121"/>
                        </a:solidFill>
                        <a:highlight>
                          <a:srgbClr val="FFFFFF"/>
                        </a:highlight>
                        <a:latin typeface="Verdana"/>
                        <a:ea typeface="Verdana"/>
                        <a:cs typeface="Verdana"/>
                        <a:sym typeface="Verdana"/>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0000" y="4012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Method</a:t>
            </a:r>
            <a:endParaRPr/>
          </a:p>
        </p:txBody>
      </p:sp>
      <p:sp>
        <p:nvSpPr>
          <p:cNvPr id="260" name="Google Shape;260;p41"/>
          <p:cNvSpPr txBox="1"/>
          <p:nvPr/>
        </p:nvSpPr>
        <p:spPr>
          <a:xfrm>
            <a:off x="416200" y="1272606"/>
            <a:ext cx="6843600" cy="2385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Exploratory Data Analysis (EDA)</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Image preprocessing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Feature extraction and experiment</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Dimensionality reduction (PCA)</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Model building and experiment</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Hyper parameter tuning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Evaluating results</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p>
            <a:pPr indent="457200" lvl="0" marL="0" rtl="0" algn="l">
              <a:spcBef>
                <a:spcPts val="0"/>
              </a:spcBef>
              <a:spcAft>
                <a:spcPts val="0"/>
              </a:spcAft>
              <a:buNone/>
            </a:pPr>
            <a:r>
              <a:t/>
            </a:r>
            <a:endParaRPr sz="1300">
              <a:solidFill>
                <a:schemeClr val="dk1"/>
              </a:solidFill>
              <a:latin typeface="Roboto"/>
              <a:ea typeface="Roboto"/>
              <a:cs typeface="Roboto"/>
              <a:sym typeface="Roboto"/>
            </a:endParaRPr>
          </a:p>
        </p:txBody>
      </p:sp>
      <p:pic>
        <p:nvPicPr>
          <p:cNvPr id="261" name="Google Shape;261;p41"/>
          <p:cNvPicPr preferRelativeResize="0"/>
          <p:nvPr/>
        </p:nvPicPr>
        <p:blipFill>
          <a:blip r:embed="rId3">
            <a:alphaModFix/>
          </a:blip>
          <a:stretch>
            <a:fillRect/>
          </a:stretch>
        </p:blipFill>
        <p:spPr>
          <a:xfrm>
            <a:off x="4955950" y="3435150"/>
            <a:ext cx="1490324" cy="1490324"/>
          </a:xfrm>
          <a:prstGeom prst="rect">
            <a:avLst/>
          </a:prstGeom>
          <a:noFill/>
          <a:ln>
            <a:noFill/>
          </a:ln>
        </p:spPr>
      </p:pic>
      <p:pic>
        <p:nvPicPr>
          <p:cNvPr id="262" name="Google Shape;262;p41"/>
          <p:cNvPicPr preferRelativeResize="0"/>
          <p:nvPr/>
        </p:nvPicPr>
        <p:blipFill>
          <a:blip r:embed="rId4">
            <a:alphaModFix/>
          </a:blip>
          <a:stretch>
            <a:fillRect/>
          </a:stretch>
        </p:blipFill>
        <p:spPr>
          <a:xfrm>
            <a:off x="2531900" y="3396588"/>
            <a:ext cx="1490324" cy="149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4012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Stanford Car Dataset</a:t>
            </a:r>
            <a:endParaRPr/>
          </a:p>
        </p:txBody>
      </p:sp>
      <p:sp>
        <p:nvSpPr>
          <p:cNvPr id="268" name="Google Shape;268;p42"/>
          <p:cNvSpPr txBox="1"/>
          <p:nvPr/>
        </p:nvSpPr>
        <p:spPr>
          <a:xfrm>
            <a:off x="455575" y="1304975"/>
            <a:ext cx="46869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16,185 images of 196 classes of cars.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8,144 training images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8,041 testing images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Each class split roughly in a 50-50 split.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Make, Model, Year, Bounding Boxes</a:t>
            </a:r>
            <a:endParaRPr sz="1700">
              <a:solidFill>
                <a:schemeClr val="dk1"/>
              </a:solidFill>
              <a:latin typeface="Roboto"/>
              <a:ea typeface="Roboto"/>
              <a:cs typeface="Roboto"/>
              <a:sym typeface="Roboto"/>
            </a:endParaRPr>
          </a:p>
        </p:txBody>
      </p:sp>
      <p:pic>
        <p:nvPicPr>
          <p:cNvPr id="269" name="Google Shape;269;p42"/>
          <p:cNvPicPr preferRelativeResize="0"/>
          <p:nvPr/>
        </p:nvPicPr>
        <p:blipFill rotWithShape="1">
          <a:blip r:embed="rId3">
            <a:alphaModFix/>
          </a:blip>
          <a:srcRect b="0" l="49859" r="0" t="0"/>
          <a:stretch/>
        </p:blipFill>
        <p:spPr>
          <a:xfrm>
            <a:off x="5463225" y="2510250"/>
            <a:ext cx="3477076" cy="2425599"/>
          </a:xfrm>
          <a:prstGeom prst="rect">
            <a:avLst/>
          </a:prstGeom>
          <a:noFill/>
          <a:ln>
            <a:noFill/>
          </a:ln>
          <a:effectLst>
            <a:outerShdw blurRad="57150" rotWithShape="0" algn="bl" dir="5400000" dist="19050">
              <a:schemeClr val="dk1">
                <a:alpha val="50000"/>
              </a:schemeClr>
            </a:outerShdw>
          </a:effectLst>
        </p:spPr>
      </p:pic>
      <p:pic>
        <p:nvPicPr>
          <p:cNvPr id="270" name="Google Shape;270;p42"/>
          <p:cNvPicPr preferRelativeResize="0"/>
          <p:nvPr/>
        </p:nvPicPr>
        <p:blipFill rotWithShape="1">
          <a:blip r:embed="rId3">
            <a:alphaModFix/>
          </a:blip>
          <a:srcRect b="50310" l="0" r="49859" t="0"/>
          <a:stretch/>
        </p:blipFill>
        <p:spPr>
          <a:xfrm>
            <a:off x="5463225" y="1304975"/>
            <a:ext cx="3477076" cy="1205275"/>
          </a:xfrm>
          <a:prstGeom prst="rect">
            <a:avLst/>
          </a:prstGeom>
          <a:noFill/>
          <a:ln>
            <a:noFill/>
          </a:ln>
          <a:effectLst>
            <a:outerShdw blurRad="57150" rotWithShape="0" algn="bl" dir="5400000" dist="19050">
              <a:schemeClr val="dk1">
                <a:alpha val="50000"/>
              </a:schemeClr>
            </a:outerShdw>
          </a:effectLst>
        </p:spPr>
      </p:pic>
      <p:pic>
        <p:nvPicPr>
          <p:cNvPr id="271" name="Google Shape;271;p42"/>
          <p:cNvPicPr preferRelativeResize="0"/>
          <p:nvPr/>
        </p:nvPicPr>
        <p:blipFill>
          <a:blip r:embed="rId4">
            <a:alphaModFix/>
          </a:blip>
          <a:stretch>
            <a:fillRect/>
          </a:stretch>
        </p:blipFill>
        <p:spPr>
          <a:xfrm>
            <a:off x="1849625" y="2866275"/>
            <a:ext cx="2040625" cy="204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720000" y="4012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277" name="Google Shape;277;p43"/>
          <p:cNvSpPr txBox="1"/>
          <p:nvPr/>
        </p:nvSpPr>
        <p:spPr>
          <a:xfrm>
            <a:off x="428825" y="1306475"/>
            <a:ext cx="46869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Image classes are not balanced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Label file contains bounding box information</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Downsize over representing classes</a:t>
            </a:r>
            <a:endParaRPr sz="1700">
              <a:solidFill>
                <a:schemeClr val="dk1"/>
              </a:solidFill>
              <a:latin typeface="Roboto"/>
              <a:ea typeface="Roboto"/>
              <a:cs typeface="Roboto"/>
              <a:sym typeface="Roboto"/>
            </a:endParaRPr>
          </a:p>
        </p:txBody>
      </p:sp>
      <p:pic>
        <p:nvPicPr>
          <p:cNvPr id="278" name="Google Shape;278;p43"/>
          <p:cNvPicPr preferRelativeResize="0"/>
          <p:nvPr/>
        </p:nvPicPr>
        <p:blipFill>
          <a:blip r:embed="rId3">
            <a:alphaModFix/>
          </a:blip>
          <a:stretch>
            <a:fillRect/>
          </a:stretch>
        </p:blipFill>
        <p:spPr>
          <a:xfrm>
            <a:off x="5294475" y="1209303"/>
            <a:ext cx="3697125" cy="2251000"/>
          </a:xfrm>
          <a:prstGeom prst="rect">
            <a:avLst/>
          </a:prstGeom>
          <a:noFill/>
          <a:ln>
            <a:noFill/>
          </a:ln>
        </p:spPr>
      </p:pic>
      <p:pic>
        <p:nvPicPr>
          <p:cNvPr id="279" name="Google Shape;279;p43"/>
          <p:cNvPicPr preferRelativeResize="0"/>
          <p:nvPr/>
        </p:nvPicPr>
        <p:blipFill>
          <a:blip r:embed="rId4">
            <a:alphaModFix/>
          </a:blip>
          <a:stretch>
            <a:fillRect/>
          </a:stretch>
        </p:blipFill>
        <p:spPr>
          <a:xfrm>
            <a:off x="152400" y="3632041"/>
            <a:ext cx="8839199" cy="1355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720000" y="37125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Validation, Test Data Split</a:t>
            </a:r>
            <a:endParaRPr/>
          </a:p>
        </p:txBody>
      </p:sp>
      <p:pic>
        <p:nvPicPr>
          <p:cNvPr id="285" name="Google Shape;285;p44"/>
          <p:cNvPicPr preferRelativeResize="0"/>
          <p:nvPr/>
        </p:nvPicPr>
        <p:blipFill>
          <a:blip r:embed="rId3">
            <a:alphaModFix/>
          </a:blip>
          <a:stretch>
            <a:fillRect/>
          </a:stretch>
        </p:blipFill>
        <p:spPr>
          <a:xfrm>
            <a:off x="1907925" y="2140125"/>
            <a:ext cx="6273800" cy="2650425"/>
          </a:xfrm>
          <a:prstGeom prst="rect">
            <a:avLst/>
          </a:prstGeom>
          <a:noFill/>
          <a:ln>
            <a:noFill/>
          </a:ln>
          <a:effectLst>
            <a:outerShdw blurRad="57150" rotWithShape="0" algn="bl" dir="5400000" dist="19050">
              <a:schemeClr val="dk1">
                <a:alpha val="50000"/>
              </a:schemeClr>
            </a:outerShdw>
          </a:effectLst>
        </p:spPr>
      </p:pic>
      <p:sp>
        <p:nvSpPr>
          <p:cNvPr id="286" name="Google Shape;286;p44"/>
          <p:cNvSpPr txBox="1"/>
          <p:nvPr/>
        </p:nvSpPr>
        <p:spPr>
          <a:xfrm>
            <a:off x="455550" y="1170525"/>
            <a:ext cx="46869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50% Training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20% Validation</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30% Test</a:t>
            </a:r>
            <a:endParaRPr sz="17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720000" y="406825"/>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Preprocessing</a:t>
            </a:r>
            <a:endParaRPr/>
          </a:p>
        </p:txBody>
      </p:sp>
      <p:pic>
        <p:nvPicPr>
          <p:cNvPr id="292" name="Google Shape;292;p45"/>
          <p:cNvPicPr preferRelativeResize="0"/>
          <p:nvPr/>
        </p:nvPicPr>
        <p:blipFill>
          <a:blip r:embed="rId3">
            <a:alphaModFix/>
          </a:blip>
          <a:stretch>
            <a:fillRect/>
          </a:stretch>
        </p:blipFill>
        <p:spPr>
          <a:xfrm>
            <a:off x="118975" y="3807764"/>
            <a:ext cx="8839204" cy="1018580"/>
          </a:xfrm>
          <a:prstGeom prst="rect">
            <a:avLst/>
          </a:prstGeom>
          <a:noFill/>
          <a:ln>
            <a:noFill/>
          </a:ln>
          <a:effectLst>
            <a:outerShdw blurRad="57150" rotWithShape="0" algn="bl" dir="5400000" dist="19050">
              <a:schemeClr val="dk1">
                <a:alpha val="50000"/>
              </a:schemeClr>
            </a:outerShdw>
          </a:effectLst>
        </p:spPr>
      </p:pic>
      <p:sp>
        <p:nvSpPr>
          <p:cNvPr id="293" name="Google Shape;293;p45"/>
          <p:cNvSpPr txBox="1"/>
          <p:nvPr>
            <p:ph idx="1" type="body"/>
          </p:nvPr>
        </p:nvSpPr>
        <p:spPr>
          <a:xfrm>
            <a:off x="118975" y="961100"/>
            <a:ext cx="8839200" cy="117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Cropped ROI (based on labeling file)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Convert to grayscale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Resize (224 x 224)</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Apply Gaussian blur (5 x 5)</a:t>
            </a:r>
            <a:endParaRPr>
              <a:latin typeface="Roboto"/>
              <a:ea typeface="Roboto"/>
              <a:cs typeface="Roboto"/>
              <a:sym typeface="Roboto"/>
            </a:endParaRPr>
          </a:p>
        </p:txBody>
      </p:sp>
      <p:sp>
        <p:nvSpPr>
          <p:cNvPr id="294" name="Google Shape;294;p45"/>
          <p:cNvSpPr/>
          <p:nvPr/>
        </p:nvSpPr>
        <p:spPr>
          <a:xfrm>
            <a:off x="4501325" y="3533300"/>
            <a:ext cx="239700" cy="258600"/>
          </a:xfrm>
          <a:prstGeom prst="downArrow">
            <a:avLst>
              <a:gd fmla="val 50000" name="adj1"/>
              <a:gd fmla="val 50000" name="adj2"/>
            </a:avLst>
          </a:prstGeom>
          <a:solidFill>
            <a:srgbClr val="8E7C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5"/>
          <p:cNvPicPr preferRelativeResize="0"/>
          <p:nvPr/>
        </p:nvPicPr>
        <p:blipFill>
          <a:blip r:embed="rId4">
            <a:alphaModFix/>
          </a:blip>
          <a:stretch>
            <a:fillRect/>
          </a:stretch>
        </p:blipFill>
        <p:spPr>
          <a:xfrm>
            <a:off x="118975" y="2127866"/>
            <a:ext cx="8839199" cy="13552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 - HOG</a:t>
            </a:r>
            <a:endParaRPr/>
          </a:p>
        </p:txBody>
      </p:sp>
      <p:pic>
        <p:nvPicPr>
          <p:cNvPr id="301" name="Google Shape;301;p46"/>
          <p:cNvPicPr preferRelativeResize="0"/>
          <p:nvPr/>
        </p:nvPicPr>
        <p:blipFill>
          <a:blip r:embed="rId3">
            <a:alphaModFix/>
          </a:blip>
          <a:stretch>
            <a:fillRect/>
          </a:stretch>
        </p:blipFill>
        <p:spPr>
          <a:xfrm>
            <a:off x="113550" y="2486250"/>
            <a:ext cx="8839204" cy="1670299"/>
          </a:xfrm>
          <a:prstGeom prst="rect">
            <a:avLst/>
          </a:prstGeom>
          <a:noFill/>
          <a:ln>
            <a:noFill/>
          </a:ln>
        </p:spPr>
      </p:pic>
      <p:sp>
        <p:nvSpPr>
          <p:cNvPr id="302" name="Google Shape;302;p46"/>
          <p:cNvSpPr txBox="1"/>
          <p:nvPr/>
        </p:nvSpPr>
        <p:spPr>
          <a:xfrm>
            <a:off x="152400" y="1689025"/>
            <a:ext cx="8839200" cy="377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en" sz="1250">
                <a:solidFill>
                  <a:srgbClr val="D4D4D4"/>
                </a:solidFill>
                <a:highlight>
                  <a:srgbClr val="1E1E1E"/>
                </a:highlight>
                <a:latin typeface="Courier New"/>
                <a:ea typeface="Courier New"/>
                <a:cs typeface="Courier New"/>
                <a:sym typeface="Courier New"/>
              </a:rPr>
              <a:t>HOG(image, orientations = 9, pixels_per_cell = (10, 10), cells_per_block=(2, 2))</a:t>
            </a:r>
            <a:endParaRPr b="1" sz="1250">
              <a:solidFill>
                <a:srgbClr val="D4D4D4"/>
              </a:solidFill>
              <a:highlight>
                <a:srgbClr val="1E1E1E"/>
              </a:highlight>
              <a:latin typeface="Courier New"/>
              <a:ea typeface="Courier New"/>
              <a:cs typeface="Courier New"/>
              <a:sym typeface="Courier New"/>
            </a:endParaRPr>
          </a:p>
        </p:txBody>
      </p:sp>
      <p:sp>
        <p:nvSpPr>
          <p:cNvPr id="303" name="Google Shape;303;p46"/>
          <p:cNvSpPr txBox="1"/>
          <p:nvPr/>
        </p:nvSpPr>
        <p:spPr>
          <a:xfrm>
            <a:off x="209700" y="1310300"/>
            <a:ext cx="816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E8EAED"/>
                </a:solidFill>
                <a:highlight>
                  <a:srgbClr val="202124"/>
                </a:highlight>
                <a:latin typeface="Roboto"/>
                <a:ea typeface="Roboto"/>
                <a:cs typeface="Roboto"/>
                <a:sym typeface="Roboto"/>
              </a:rPr>
              <a:t>Compute a histogram of gradient orientations in a small region</a:t>
            </a:r>
            <a:endParaRPr>
              <a:solidFill>
                <a:schemeClr val="dk1"/>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idx="1" type="body"/>
          </p:nvPr>
        </p:nvSpPr>
        <p:spPr>
          <a:xfrm>
            <a:off x="176625" y="1185750"/>
            <a:ext cx="3682500" cy="3787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Weight = imagenet</a:t>
            </a:r>
            <a:endParaRPr sz="1700"/>
          </a:p>
          <a:p>
            <a:pPr indent="-336550" lvl="0" marL="457200" rtl="0" algn="l">
              <a:spcBef>
                <a:spcPts val="0"/>
              </a:spcBef>
              <a:spcAft>
                <a:spcPts val="0"/>
              </a:spcAft>
              <a:buSzPts val="1700"/>
              <a:buChar char="-"/>
            </a:pPr>
            <a:r>
              <a:rPr lang="en" sz="1700"/>
              <a:t>Total 16 layers</a:t>
            </a:r>
            <a:endParaRPr sz="1700"/>
          </a:p>
          <a:p>
            <a:pPr indent="-336550" lvl="0" marL="457200" rtl="0" algn="l">
              <a:spcBef>
                <a:spcPts val="0"/>
              </a:spcBef>
              <a:spcAft>
                <a:spcPts val="0"/>
              </a:spcAft>
              <a:buSzPts val="1700"/>
              <a:buChar char="-"/>
            </a:pPr>
            <a:r>
              <a:rPr lang="en" sz="1700"/>
              <a:t>More abstraction after each layer</a:t>
            </a:r>
            <a:endParaRPr sz="1700"/>
          </a:p>
        </p:txBody>
      </p:sp>
      <p:sp>
        <p:nvSpPr>
          <p:cNvPr id="309" name="Google Shape;309;p47"/>
          <p:cNvSpPr txBox="1"/>
          <p:nvPr>
            <p:ph type="title"/>
          </p:nvPr>
        </p:nvSpPr>
        <p:spPr>
          <a:xfrm>
            <a:off x="720000" y="535000"/>
            <a:ext cx="77040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 - VGG16</a:t>
            </a:r>
            <a:endParaRPr/>
          </a:p>
        </p:txBody>
      </p:sp>
      <p:pic>
        <p:nvPicPr>
          <p:cNvPr id="310" name="Google Shape;310;p47"/>
          <p:cNvPicPr preferRelativeResize="0"/>
          <p:nvPr/>
        </p:nvPicPr>
        <p:blipFill>
          <a:blip r:embed="rId3">
            <a:alphaModFix/>
          </a:blip>
          <a:stretch>
            <a:fillRect/>
          </a:stretch>
        </p:blipFill>
        <p:spPr>
          <a:xfrm>
            <a:off x="4852150" y="1168850"/>
            <a:ext cx="3238344" cy="3821001"/>
          </a:xfrm>
          <a:prstGeom prst="rect">
            <a:avLst/>
          </a:prstGeom>
          <a:noFill/>
          <a:ln>
            <a:noFill/>
          </a:ln>
        </p:spPr>
      </p:pic>
      <p:pic>
        <p:nvPicPr>
          <p:cNvPr id="311" name="Google Shape;311;p47"/>
          <p:cNvPicPr preferRelativeResize="0"/>
          <p:nvPr/>
        </p:nvPicPr>
        <p:blipFill>
          <a:blip r:embed="rId4">
            <a:alphaModFix/>
          </a:blip>
          <a:stretch>
            <a:fillRect/>
          </a:stretch>
        </p:blipFill>
        <p:spPr>
          <a:xfrm>
            <a:off x="1414575" y="2918950"/>
            <a:ext cx="1605375" cy="1605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Identity for Social Media by Slidesgo">
  <a:themeElements>
    <a:clrScheme name="Simple Light">
      <a:dk1>
        <a:srgbClr val="FFFFFF"/>
      </a:dk1>
      <a:lt1>
        <a:srgbClr val="1E1D24"/>
      </a:lt1>
      <a:dk2>
        <a:srgbClr val="E6F88B"/>
      </a:dk2>
      <a:lt2>
        <a:srgbClr val="E377E8"/>
      </a:lt2>
      <a:accent1>
        <a:srgbClr val="8D50D4"/>
      </a:accent1>
      <a:accent2>
        <a:srgbClr val="6D68CE"/>
      </a:accent2>
      <a:accent3>
        <a:srgbClr val="5139E0"/>
      </a:accent3>
      <a:accent4>
        <a:srgbClr val="3B3B44"/>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